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54" r:id="rId2"/>
  </p:sldMasterIdLst>
  <p:notesMasterIdLst>
    <p:notesMasterId r:id="rId20"/>
  </p:notesMasterIdLst>
  <p:sldIdLst>
    <p:sldId id="256" r:id="rId3"/>
    <p:sldId id="362" r:id="rId4"/>
    <p:sldId id="272" r:id="rId5"/>
    <p:sldId id="273" r:id="rId6"/>
    <p:sldId id="361" r:id="rId7"/>
    <p:sldId id="363" r:id="rId8"/>
    <p:sldId id="364" r:id="rId9"/>
    <p:sldId id="365" r:id="rId10"/>
    <p:sldId id="366" r:id="rId11"/>
    <p:sldId id="367" r:id="rId12"/>
    <p:sldId id="368" r:id="rId13"/>
    <p:sldId id="369" r:id="rId14"/>
    <p:sldId id="370" r:id="rId15"/>
    <p:sldId id="371" r:id="rId16"/>
    <p:sldId id="341" r:id="rId17"/>
    <p:sldId id="276" r:id="rId18"/>
    <p:sldId id="332" r:id="rId1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50" d="100"/>
          <a:sy n="50" d="100"/>
        </p:scale>
        <p:origin x="-3384" y="-14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A7DCF03-E82A-466C-887C-25B784AB9153}" type="datetimeFigureOut">
              <a:rPr lang="it-IT"/>
              <a:pPr>
                <a:defRPr/>
              </a:pPr>
              <a:t>30/05/21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17F6C9B-9DF7-4CE5-8EC3-1ACC0FB37E0F}" type="slidenum">
              <a:rPr lang="it-IT"/>
              <a:pPr>
                <a:defRPr/>
              </a:pPr>
              <a:t>‹N›</a:t>
            </a:fld>
            <a:endParaRPr lang="it-IT"/>
          </a:p>
        </p:txBody>
      </p:sp>
    </p:spTree>
    <p:extLst>
      <p:ext uri="{BB962C8B-B14F-4D97-AF65-F5344CB8AC3E}">
        <p14:creationId xmlns:p14="http://schemas.microsoft.com/office/powerpoint/2010/main" val="34760034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a:xfrm>
            <a:off x="502920" y="530352"/>
            <a:ext cx="8183880" cy="4187952"/>
          </a:xfrm>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4"/>
          <p:cNvSpPr>
            <a:spLocks noGrp="1"/>
          </p:cNvSpPr>
          <p:nvPr>
            <p:ph type="dt" sz="half" idx="10"/>
          </p:nvPr>
        </p:nvSpPr>
        <p:spPr/>
        <p:txBody>
          <a:bodyPr/>
          <a:lstStyle>
            <a:lvl1pPr>
              <a:defRPr/>
            </a:lvl1pPr>
          </a:lstStyle>
          <a:p>
            <a:pPr>
              <a:defRPr/>
            </a:pPr>
            <a:fld id="{734381B9-E256-41BB-B523-88DBA27063CB}" type="datetime1">
              <a:rPr lang="it-IT"/>
              <a:pPr>
                <a:defRPr/>
              </a:pPr>
              <a:t>30/05/21</a:t>
            </a:fld>
            <a:endParaRPr lang="it-IT"/>
          </a:p>
        </p:txBody>
      </p:sp>
      <p:sp>
        <p:nvSpPr>
          <p:cNvPr id="5" name="Segnaposto piè di pagina 17"/>
          <p:cNvSpPr>
            <a:spLocks noGrp="1"/>
          </p:cNvSpPr>
          <p:nvPr>
            <p:ph type="ftr" sz="quarter" idx="11"/>
          </p:nvPr>
        </p:nvSpPr>
        <p:spPr/>
        <p:txBody>
          <a:bodyPr/>
          <a:lstStyle>
            <a:lvl1pPr>
              <a:defRPr/>
            </a:lvl1pPr>
          </a:lstStyle>
          <a:p>
            <a:pPr>
              <a:defRPr/>
            </a:pPr>
            <a:r>
              <a:rPr lang="it-IT"/>
              <a:t>dottor gennaro buonfiglio</a:t>
            </a:r>
          </a:p>
        </p:txBody>
      </p:sp>
      <p:sp>
        <p:nvSpPr>
          <p:cNvPr id="6" name="Segnaposto numero diapositiva 4"/>
          <p:cNvSpPr>
            <a:spLocks noGrp="1"/>
          </p:cNvSpPr>
          <p:nvPr>
            <p:ph type="sldNum" sz="quarter" idx="12"/>
          </p:nvPr>
        </p:nvSpPr>
        <p:spPr/>
        <p:txBody>
          <a:bodyPr/>
          <a:lstStyle>
            <a:lvl1pPr>
              <a:defRPr/>
            </a:lvl1pPr>
          </a:lstStyle>
          <a:p>
            <a:pPr>
              <a:defRPr/>
            </a:pPr>
            <a:fld id="{92BC2D7A-681A-44D4-89C3-5A7B0BA43DBF}"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it-IT" smtClean="0"/>
              <a:t>Fare clic per modificare lo stile del titolo</a:t>
            </a:r>
            <a:endParaRPr lang="en-US"/>
          </a:p>
        </p:txBody>
      </p:sp>
      <p:sp>
        <p:nvSpPr>
          <p:cNvPr id="13" name="Date Placeholder 12"/>
          <p:cNvSpPr>
            <a:spLocks noGrp="1"/>
          </p:cNvSpPr>
          <p:nvPr>
            <p:ph type="dt" sz="half" idx="10"/>
          </p:nvPr>
        </p:nvSpPr>
        <p:spPr/>
        <p:txBody>
          <a:bodyPr/>
          <a:lstStyle/>
          <a:p>
            <a:pPr>
              <a:defRPr/>
            </a:pPr>
            <a:fld id="{BB53D47C-53FF-4F3E-A749-2B4073ED95E6}" type="datetimeFigureOut">
              <a:rPr lang="it-IT" smtClean="0"/>
              <a:pPr>
                <a:defRPr/>
              </a:pPr>
              <a:t>30/05/21</a:t>
            </a:fld>
            <a:endParaRPr lang="it-IT"/>
          </a:p>
        </p:txBody>
      </p:sp>
      <p:sp>
        <p:nvSpPr>
          <p:cNvPr id="14" name="Slide Number Placeholder 13"/>
          <p:cNvSpPr>
            <a:spLocks noGrp="1"/>
          </p:cNvSpPr>
          <p:nvPr>
            <p:ph type="sldNum" sz="quarter" idx="11"/>
          </p:nvPr>
        </p:nvSpPr>
        <p:spPr/>
        <p:txBody>
          <a:bodyPr/>
          <a:lstStyle/>
          <a:p>
            <a:pPr>
              <a:defRPr/>
            </a:pPr>
            <a:fld id="{F6292EB1-3C2B-46B8-9708-64B38552B9A1}" type="slidenum">
              <a:rPr lang="it-IT" smtClean="0"/>
              <a:pPr>
                <a:defRPr/>
              </a:pPr>
              <a:t>‹N›</a:t>
            </a:fld>
            <a:endParaRPr lang="it-IT"/>
          </a:p>
        </p:txBody>
      </p:sp>
      <p:sp>
        <p:nvSpPr>
          <p:cNvPr id="15" name="Footer Placeholder 14"/>
          <p:cNvSpPr>
            <a:spLocks noGrp="1"/>
          </p:cNvSpPr>
          <p:nvPr>
            <p:ph type="ftr" sz="quarter" idx="12"/>
          </p:nvPr>
        </p:nvSpPr>
        <p:spPr/>
        <p:txBody>
          <a:bodyPr/>
          <a:lstStyle/>
          <a:p>
            <a:pPr>
              <a:defRPr/>
            </a:pP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a:defRPr/>
            </a:pPr>
            <a:fld id="{4A31C614-245E-4609-8CE2-E46C98A3E524}" type="datetimeFigureOut">
              <a:rPr lang="it-IT" smtClean="0"/>
              <a:pPr>
                <a:defRPr/>
              </a:pPr>
              <a:t>30/05/21</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F6096E7-00FE-4948-AEEF-E0A4E86974A9}" type="slidenum">
              <a:rPr lang="it-IT" smtClean="0"/>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fld id="{342EEE76-CCE2-4BC7-A0D9-9BC10FD0A247}" type="datetimeFigureOut">
              <a:rPr lang="it-IT" smtClean="0"/>
              <a:pPr>
                <a:defRPr/>
              </a:pPr>
              <a:t>30/05/21</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0BE2BE1A-C245-432B-B9B8-6CFF0C63F2DE}" type="slidenum">
              <a:rPr lang="it-IT" smtClean="0"/>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pic>
        <p:nvPicPr>
          <p:cNvPr id="3" name="Immagine 5" descr="cove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olo 1"/>
          <p:cNvSpPr>
            <a:spLocks noGrp="1"/>
          </p:cNvSpPr>
          <p:nvPr>
            <p:ph type="ctrTitle"/>
          </p:nvPr>
        </p:nvSpPr>
        <p:spPr>
          <a:xfrm>
            <a:off x="4786314" y="2143872"/>
            <a:ext cx="4088743" cy="1727203"/>
          </a:xfrm>
        </p:spPr>
        <p:txBody>
          <a:bodyPr/>
          <a:lstStyle>
            <a:lvl1pPr algn="r">
              <a:spcAft>
                <a:spcPts val="1200"/>
              </a:spcAft>
              <a:defRPr sz="2400"/>
            </a:lvl1pPr>
          </a:lstStyle>
          <a:p>
            <a:r>
              <a:rPr lang="it-IT" smtClean="0"/>
              <a:t>Fare clic per modificare lo stile del titolo</a:t>
            </a:r>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5" name="Date Placeholder 14"/>
          <p:cNvSpPr>
            <a:spLocks noGrp="1"/>
          </p:cNvSpPr>
          <p:nvPr>
            <p:ph type="dt" sz="half" idx="10"/>
          </p:nvPr>
        </p:nvSpPr>
        <p:spPr/>
        <p:txBody>
          <a:bodyPr/>
          <a:lstStyle/>
          <a:p>
            <a:pPr>
              <a:defRPr/>
            </a:pPr>
            <a:fld id="{4BC5D4F3-D35B-4F5E-998D-0346F7EFD26A}" type="datetimeFigureOut">
              <a:rPr lang="it-IT" smtClean="0"/>
              <a:pPr>
                <a:defRPr/>
              </a:pPr>
              <a:t>30/05/21</a:t>
            </a:fld>
            <a:endParaRPr lang="it-IT"/>
          </a:p>
        </p:txBody>
      </p:sp>
      <p:sp>
        <p:nvSpPr>
          <p:cNvPr id="16" name="Slide Number Placeholder 15"/>
          <p:cNvSpPr>
            <a:spLocks noGrp="1"/>
          </p:cNvSpPr>
          <p:nvPr>
            <p:ph type="sldNum" sz="quarter" idx="11"/>
          </p:nvPr>
        </p:nvSpPr>
        <p:spPr/>
        <p:txBody>
          <a:bodyPr/>
          <a:lstStyle/>
          <a:p>
            <a:pPr>
              <a:defRPr/>
            </a:pPr>
            <a:fld id="{AA26F7AC-EE50-4DFB-A88A-24C19905D8E7}" type="slidenum">
              <a:rPr lang="it-IT" smtClean="0"/>
              <a:pPr>
                <a:defRPr/>
              </a:pPr>
              <a:t>‹N›</a:t>
            </a:fld>
            <a:endParaRPr lang="it-IT"/>
          </a:p>
        </p:txBody>
      </p:sp>
      <p:sp>
        <p:nvSpPr>
          <p:cNvPr id="17" name="Footer Placeholder 16"/>
          <p:cNvSpPr>
            <a:spLocks noGrp="1"/>
          </p:cNvSpPr>
          <p:nvPr>
            <p:ph type="ftr" sz="quarter" idx="12"/>
          </p:nvPr>
        </p:nvSpPr>
        <p:spPr/>
        <p:txBody>
          <a:bodyPr/>
          <a:lstStyle/>
          <a:p>
            <a:pPr>
              <a:defRPr/>
            </a:pP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Title 12"/>
          <p:cNvSpPr>
            <a:spLocks noGrp="1"/>
          </p:cNvSpPr>
          <p:nvPr>
            <p:ph type="title"/>
          </p:nvPr>
        </p:nvSpPr>
        <p:spPr/>
        <p:txBody>
          <a:bodyPr/>
          <a:lstStyle/>
          <a:p>
            <a:r>
              <a:rPr lang="it-IT" smtClean="0"/>
              <a:t>Fare clic per modificare lo stile del titolo</a:t>
            </a:r>
            <a:endParaRPr lang="en-US"/>
          </a:p>
        </p:txBody>
      </p:sp>
      <p:sp>
        <p:nvSpPr>
          <p:cNvPr id="14" name="Date Placeholder 13"/>
          <p:cNvSpPr>
            <a:spLocks noGrp="1"/>
          </p:cNvSpPr>
          <p:nvPr>
            <p:ph type="dt" sz="half" idx="10"/>
          </p:nvPr>
        </p:nvSpPr>
        <p:spPr/>
        <p:txBody>
          <a:bodyPr/>
          <a:lstStyle/>
          <a:p>
            <a:pPr>
              <a:defRPr/>
            </a:pPr>
            <a:fld id="{A54CB677-F6AB-4B0C-A5CD-51C78C95D83F}" type="datetimeFigureOut">
              <a:rPr lang="it-IT" smtClean="0"/>
              <a:pPr>
                <a:defRPr/>
              </a:pPr>
              <a:t>30/05/21</a:t>
            </a:fld>
            <a:endParaRPr lang="it-IT"/>
          </a:p>
        </p:txBody>
      </p:sp>
      <p:sp>
        <p:nvSpPr>
          <p:cNvPr id="15" name="Slide Number Placeholder 14"/>
          <p:cNvSpPr>
            <a:spLocks noGrp="1"/>
          </p:cNvSpPr>
          <p:nvPr>
            <p:ph type="sldNum" sz="quarter" idx="11"/>
          </p:nvPr>
        </p:nvSpPr>
        <p:spPr/>
        <p:txBody>
          <a:bodyPr/>
          <a:lstStyle/>
          <a:p>
            <a:pPr>
              <a:defRPr/>
            </a:pPr>
            <a:fld id="{048C8308-6E20-46DF-93C0-1875F347DD3E}" type="slidenum">
              <a:rPr lang="it-IT" smtClean="0"/>
              <a:pPr>
                <a:defRPr/>
              </a:pPr>
              <a:t>‹N›</a:t>
            </a:fld>
            <a:endParaRPr lang="it-IT"/>
          </a:p>
        </p:txBody>
      </p:sp>
      <p:sp>
        <p:nvSpPr>
          <p:cNvPr id="16" name="Footer Placeholder 15"/>
          <p:cNvSpPr>
            <a:spLocks noGrp="1"/>
          </p:cNvSpPr>
          <p:nvPr>
            <p:ph type="ftr" sz="quarter" idx="12"/>
          </p:nvPr>
        </p:nvSpPr>
        <p:spPr/>
        <p:txBody>
          <a:bodyPr/>
          <a:lstStyle/>
          <a:p>
            <a:pPr>
              <a:defRPr/>
            </a:pP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12" name="Date Placeholder 11"/>
          <p:cNvSpPr>
            <a:spLocks noGrp="1"/>
          </p:cNvSpPr>
          <p:nvPr>
            <p:ph type="dt" sz="half" idx="10"/>
          </p:nvPr>
        </p:nvSpPr>
        <p:spPr/>
        <p:txBody>
          <a:bodyPr/>
          <a:lstStyle/>
          <a:p>
            <a:pPr>
              <a:defRPr/>
            </a:pPr>
            <a:fld id="{875960C3-E71A-4120-99DD-A586512F98DB}" type="datetimeFigureOut">
              <a:rPr lang="it-IT" smtClean="0"/>
              <a:pPr>
                <a:defRPr/>
              </a:pPr>
              <a:t>30/05/21</a:t>
            </a:fld>
            <a:endParaRPr lang="it-IT"/>
          </a:p>
        </p:txBody>
      </p:sp>
      <p:sp>
        <p:nvSpPr>
          <p:cNvPr id="13" name="Slide Number Placeholder 12"/>
          <p:cNvSpPr>
            <a:spLocks noGrp="1"/>
          </p:cNvSpPr>
          <p:nvPr>
            <p:ph type="sldNum" sz="quarter" idx="11"/>
          </p:nvPr>
        </p:nvSpPr>
        <p:spPr/>
        <p:txBody>
          <a:bodyPr/>
          <a:lstStyle/>
          <a:p>
            <a:pPr>
              <a:defRPr/>
            </a:pPr>
            <a:fld id="{C41BBCC8-2053-4EC6-9A8B-818E26077C18}" type="slidenum">
              <a:rPr lang="it-IT" smtClean="0"/>
              <a:pPr>
                <a:defRPr/>
              </a:pPr>
              <a:t>‹N›</a:t>
            </a:fld>
            <a:endParaRPr lang="it-IT"/>
          </a:p>
        </p:txBody>
      </p:sp>
      <p:sp>
        <p:nvSpPr>
          <p:cNvPr id="14" name="Footer Placeholder 13"/>
          <p:cNvSpPr>
            <a:spLocks noGrp="1"/>
          </p:cNvSpPr>
          <p:nvPr>
            <p:ph type="ftr" sz="quarter" idx="12"/>
          </p:nvPr>
        </p:nvSpPr>
        <p:spPr/>
        <p:txBody>
          <a:bodyPr/>
          <a:lstStyle/>
          <a:p>
            <a:pPr>
              <a:defRPr/>
            </a:pPr>
            <a:endParaRPr lang="it-IT"/>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it-IT" smtClean="0"/>
              <a:t>Fare clic per modificare lo stile del titolo</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fld id="{20E90E0F-6512-4AB1-B7C7-2D21BD23C149}" type="datetimeFigureOut">
              <a:rPr lang="it-IT" smtClean="0"/>
              <a:pPr>
                <a:defRPr/>
              </a:pPr>
              <a:t>30/05/21</a:t>
            </a:fld>
            <a:endParaRPr lang="it-IT"/>
          </a:p>
        </p:txBody>
      </p:sp>
      <p:sp>
        <p:nvSpPr>
          <p:cNvPr id="9" name="Slide Number Placeholder 8"/>
          <p:cNvSpPr>
            <a:spLocks noGrp="1"/>
          </p:cNvSpPr>
          <p:nvPr>
            <p:ph type="sldNum" sz="quarter" idx="11"/>
          </p:nvPr>
        </p:nvSpPr>
        <p:spPr/>
        <p:txBody>
          <a:bodyPr/>
          <a:lstStyle/>
          <a:p>
            <a:pPr>
              <a:defRPr/>
            </a:pPr>
            <a:fld id="{8AAFB7DA-03F2-4F0A-A1C2-C5A9CC9A6F4F}" type="slidenum">
              <a:rPr lang="it-IT" smtClean="0"/>
              <a:pPr>
                <a:defRPr/>
              </a:pPr>
              <a:t>‹N›</a:t>
            </a:fld>
            <a:endParaRPr lang="it-IT"/>
          </a:p>
        </p:txBody>
      </p:sp>
      <p:sp>
        <p:nvSpPr>
          <p:cNvPr id="10" name="Footer Placeholder 9"/>
          <p:cNvSpPr>
            <a:spLocks noGrp="1"/>
          </p:cNvSpPr>
          <p:nvPr>
            <p:ph type="ftr" sz="quarter" idx="12"/>
          </p:nvPr>
        </p:nvSpPr>
        <p:spPr/>
        <p:txBody>
          <a:bodyPr/>
          <a:lstStyle/>
          <a:p>
            <a:pPr>
              <a:defRPr/>
            </a:pPr>
            <a:endParaRPr lang="it-IT"/>
          </a:p>
        </p:txBody>
      </p:sp>
      <p:sp>
        <p:nvSpPr>
          <p:cNvPr id="11" name="Title 10"/>
          <p:cNvSpPr>
            <a:spLocks noGrp="1"/>
          </p:cNvSpPr>
          <p:nvPr>
            <p:ph type="title"/>
          </p:nvPr>
        </p:nvSpPr>
        <p:spPr/>
        <p:txBody>
          <a:bodyPr/>
          <a:lstStyle/>
          <a:p>
            <a:r>
              <a:rPr lang="it-IT" smtClean="0"/>
              <a:t>Fare clic per modificare lo stile del titolo</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it-IT" smtClean="0"/>
              <a:t>Fare clic per modificare lo stile del titolo</a:t>
            </a:r>
            <a:endParaRPr lang="en-US" dirty="0"/>
          </a:p>
        </p:txBody>
      </p:sp>
      <p:sp>
        <p:nvSpPr>
          <p:cNvPr id="14" name="Date Placeholder 13"/>
          <p:cNvSpPr>
            <a:spLocks noGrp="1"/>
          </p:cNvSpPr>
          <p:nvPr>
            <p:ph type="dt" sz="half" idx="10"/>
          </p:nvPr>
        </p:nvSpPr>
        <p:spPr/>
        <p:txBody>
          <a:bodyPr/>
          <a:lstStyle/>
          <a:p>
            <a:pPr>
              <a:defRPr/>
            </a:pPr>
            <a:fld id="{728BF472-3117-4449-82A4-E176C98D4CDC}" type="datetimeFigureOut">
              <a:rPr lang="it-IT" smtClean="0"/>
              <a:pPr>
                <a:defRPr/>
              </a:pPr>
              <a:t>30/05/21</a:t>
            </a:fld>
            <a:endParaRPr lang="it-IT"/>
          </a:p>
        </p:txBody>
      </p:sp>
      <p:sp>
        <p:nvSpPr>
          <p:cNvPr id="15" name="Slide Number Placeholder 14"/>
          <p:cNvSpPr>
            <a:spLocks noGrp="1"/>
          </p:cNvSpPr>
          <p:nvPr>
            <p:ph type="sldNum" sz="quarter" idx="11"/>
          </p:nvPr>
        </p:nvSpPr>
        <p:spPr/>
        <p:txBody>
          <a:bodyPr/>
          <a:lstStyle/>
          <a:p>
            <a:pPr>
              <a:defRPr/>
            </a:pPr>
            <a:fld id="{710626F4-2267-4D6B-90FE-E07D29D97A7B}" type="slidenum">
              <a:rPr lang="it-IT" smtClean="0"/>
              <a:pPr>
                <a:defRPr/>
              </a:pPr>
              <a:t>‹N›</a:t>
            </a:fld>
            <a:endParaRPr lang="it-IT"/>
          </a:p>
        </p:txBody>
      </p:sp>
      <p:sp>
        <p:nvSpPr>
          <p:cNvPr id="16" name="Footer Placeholder 15"/>
          <p:cNvSpPr>
            <a:spLocks noGrp="1"/>
          </p:cNvSpPr>
          <p:nvPr>
            <p:ph type="ftr" sz="quarter" idx="12"/>
          </p:nvPr>
        </p:nvSpPr>
        <p:spPr/>
        <p:txBody>
          <a:bodyPr/>
          <a:lstStyle/>
          <a:p>
            <a:pPr>
              <a:defRPr/>
            </a:pP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a:p>
        </p:txBody>
      </p:sp>
      <p:sp>
        <p:nvSpPr>
          <p:cNvPr id="7" name="Date Placeholder 6"/>
          <p:cNvSpPr>
            <a:spLocks noGrp="1"/>
          </p:cNvSpPr>
          <p:nvPr>
            <p:ph type="dt" sz="half" idx="10"/>
          </p:nvPr>
        </p:nvSpPr>
        <p:spPr/>
        <p:txBody>
          <a:bodyPr/>
          <a:lstStyle/>
          <a:p>
            <a:pPr>
              <a:defRPr/>
            </a:pPr>
            <a:fld id="{47E9C90F-FD23-4A8C-A0A5-B3192DA8C9F4}" type="datetimeFigureOut">
              <a:rPr lang="it-IT" smtClean="0"/>
              <a:pPr>
                <a:defRPr/>
              </a:pPr>
              <a:t>30/05/21</a:t>
            </a:fld>
            <a:endParaRPr lang="it-IT"/>
          </a:p>
        </p:txBody>
      </p:sp>
      <p:sp>
        <p:nvSpPr>
          <p:cNvPr id="8" name="Slide Number Placeholder 7"/>
          <p:cNvSpPr>
            <a:spLocks noGrp="1"/>
          </p:cNvSpPr>
          <p:nvPr>
            <p:ph type="sldNum" sz="quarter" idx="11"/>
          </p:nvPr>
        </p:nvSpPr>
        <p:spPr/>
        <p:txBody>
          <a:bodyPr/>
          <a:lstStyle/>
          <a:p>
            <a:pPr>
              <a:defRPr/>
            </a:pPr>
            <a:fld id="{691E4CB5-67AA-42A3-8D18-0856558D69E3}" type="slidenum">
              <a:rPr lang="it-IT" smtClean="0"/>
              <a:pPr>
                <a:defRPr/>
              </a:pPr>
              <a:t>‹N›</a:t>
            </a:fld>
            <a:endParaRPr lang="it-IT"/>
          </a:p>
        </p:txBody>
      </p:sp>
      <p:sp>
        <p:nvSpPr>
          <p:cNvPr id="9" name="Footer Placeholder 8"/>
          <p:cNvSpPr>
            <a:spLocks noGrp="1"/>
          </p:cNvSpPr>
          <p:nvPr>
            <p:ph type="ftr" sz="quarter" idx="12"/>
          </p:nvPr>
        </p:nvSpPr>
        <p:spPr/>
        <p:txBody>
          <a:bodyPr/>
          <a:lstStyle/>
          <a:p>
            <a:pPr>
              <a:defRPr/>
            </a:pPr>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6B56EFE7-7681-459D-90FA-3E9F49104B85}" type="datetimeFigureOut">
              <a:rPr lang="it-IT" smtClean="0"/>
              <a:pPr>
                <a:defRPr/>
              </a:pPr>
              <a:t>30/05/21</a:t>
            </a:fld>
            <a:endParaRPr lang="it-IT"/>
          </a:p>
        </p:txBody>
      </p:sp>
      <p:sp>
        <p:nvSpPr>
          <p:cNvPr id="6" name="Slide Number Placeholder 5"/>
          <p:cNvSpPr>
            <a:spLocks noGrp="1"/>
          </p:cNvSpPr>
          <p:nvPr>
            <p:ph type="sldNum" sz="quarter" idx="11"/>
          </p:nvPr>
        </p:nvSpPr>
        <p:spPr/>
        <p:txBody>
          <a:bodyPr/>
          <a:lstStyle/>
          <a:p>
            <a:pPr>
              <a:defRPr/>
            </a:pPr>
            <a:fld id="{E052E464-EA2F-429F-A9C0-A645B04083B2}" type="slidenum">
              <a:rPr lang="it-IT" smtClean="0"/>
              <a:pPr>
                <a:defRPr/>
              </a:pPr>
              <a:t>‹N›</a:t>
            </a:fld>
            <a:endParaRPr lang="it-IT"/>
          </a:p>
        </p:txBody>
      </p:sp>
      <p:sp>
        <p:nvSpPr>
          <p:cNvPr id="7" name="Footer Placeholder 6"/>
          <p:cNvSpPr>
            <a:spLocks noGrp="1"/>
          </p:cNvSpPr>
          <p:nvPr>
            <p:ph type="ftr" sz="quarter" idx="12"/>
          </p:nvPr>
        </p:nvSpPr>
        <p:spPr/>
        <p:txBody>
          <a:bodyPr/>
          <a:lstStyle/>
          <a:p>
            <a:pPr>
              <a:defRPr/>
            </a:pP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5" name="Date Placeholder 14"/>
          <p:cNvSpPr>
            <a:spLocks noGrp="1"/>
          </p:cNvSpPr>
          <p:nvPr>
            <p:ph type="dt" sz="half" idx="10"/>
          </p:nvPr>
        </p:nvSpPr>
        <p:spPr/>
        <p:txBody>
          <a:bodyPr/>
          <a:lstStyle/>
          <a:p>
            <a:pPr>
              <a:defRPr/>
            </a:pPr>
            <a:fld id="{C936EF7A-D005-4DD6-9061-FEEBD5C75B5B}" type="datetimeFigureOut">
              <a:rPr lang="it-IT" smtClean="0"/>
              <a:pPr>
                <a:defRPr/>
              </a:pPr>
              <a:t>30/05/21</a:t>
            </a:fld>
            <a:endParaRPr lang="it-IT"/>
          </a:p>
        </p:txBody>
      </p:sp>
      <p:sp>
        <p:nvSpPr>
          <p:cNvPr id="16" name="Slide Number Placeholder 15"/>
          <p:cNvSpPr>
            <a:spLocks noGrp="1"/>
          </p:cNvSpPr>
          <p:nvPr>
            <p:ph type="sldNum" sz="quarter" idx="11"/>
          </p:nvPr>
        </p:nvSpPr>
        <p:spPr/>
        <p:txBody>
          <a:bodyPr/>
          <a:lstStyle/>
          <a:p>
            <a:pPr>
              <a:defRPr/>
            </a:pPr>
            <a:fld id="{8565D2A4-4256-43FF-B2F2-D36899B094CC}" type="slidenum">
              <a:rPr lang="it-IT" smtClean="0"/>
              <a:pPr>
                <a:defRPr/>
              </a:pPr>
              <a:t>‹N›</a:t>
            </a:fld>
            <a:endParaRPr lang="it-IT"/>
          </a:p>
        </p:txBody>
      </p:sp>
      <p:sp>
        <p:nvSpPr>
          <p:cNvPr id="17" name="Footer Placeholder 16"/>
          <p:cNvSpPr>
            <a:spLocks noGrp="1"/>
          </p:cNvSpPr>
          <p:nvPr>
            <p:ph type="ftr" sz="quarter" idx="12"/>
          </p:nvPr>
        </p:nvSpPr>
        <p:spPr/>
        <p:txBody>
          <a:bodyPr/>
          <a:lstStyle/>
          <a:p>
            <a:pPr>
              <a:defRPr/>
            </a:pPr>
            <a:endParaRPr lang="it-IT"/>
          </a:p>
        </p:txBody>
      </p:sp>
      <p:sp>
        <p:nvSpPr>
          <p:cNvPr id="18" name="Title 17"/>
          <p:cNvSpPr>
            <a:spLocks noGrp="1"/>
          </p:cNvSpPr>
          <p:nvPr>
            <p:ph type="title"/>
          </p:nvPr>
        </p:nvSpPr>
        <p:spPr/>
        <p:txBody>
          <a:bodyPr/>
          <a:lstStyle/>
          <a:p>
            <a:r>
              <a:rPr lang="it-IT" smtClean="0"/>
              <a:t>Fare clic per modificare lo stile del titolo</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3" name="Segnaposto titolo 12"/>
          <p:cNvSpPr>
            <a:spLocks noGrp="1"/>
          </p:cNvSpPr>
          <p:nvPr>
            <p:ph type="title"/>
          </p:nvPr>
        </p:nvSpPr>
        <p:spPr>
          <a:xfrm>
            <a:off x="503238" y="4986338"/>
            <a:ext cx="8183562" cy="1050925"/>
          </a:xfrm>
          <a:prstGeom prst="rect">
            <a:avLst/>
          </a:prstGeom>
        </p:spPr>
        <p:txBody>
          <a:bodyPr vert="horz" anchor="b">
            <a:normAutofit/>
          </a:bodyPr>
          <a:lstStyle>
            <a:extLst/>
          </a:lstStyle>
          <a:p>
            <a:r>
              <a:rPr lang="it-IT" smtClean="0"/>
              <a:t>Fare clic per modificare lo stile del titolo</a:t>
            </a:r>
            <a:endParaRPr lang="en-US"/>
          </a:p>
        </p:txBody>
      </p:sp>
      <p:sp>
        <p:nvSpPr>
          <p:cNvPr id="22535" name="Segnaposto testo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25" name="Segnaposto data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rgbClr val="E3DED1">
                    <a:shade val="50000"/>
                  </a:srgbClr>
                </a:solidFill>
                <a:latin typeface="+mn-lt"/>
                <a:cs typeface="+mn-cs"/>
              </a:defRPr>
            </a:lvl1pPr>
            <a:extLst/>
          </a:lstStyle>
          <a:p>
            <a:pPr>
              <a:defRPr/>
            </a:pPr>
            <a:fld id="{734381B9-E256-41BB-B523-88DBA27063CB}" type="datetime1">
              <a:rPr lang="it-IT"/>
              <a:pPr>
                <a:defRPr/>
              </a:pPr>
              <a:t>30/05/21</a:t>
            </a:fld>
            <a:endParaRPr lang="it-IT"/>
          </a:p>
        </p:txBody>
      </p:sp>
      <p:sp>
        <p:nvSpPr>
          <p:cNvPr id="18" name="Segnaposto piè di pagina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rgbClr val="E3DED1">
                    <a:shade val="50000"/>
                  </a:srgbClr>
                </a:solidFill>
                <a:latin typeface="+mn-lt"/>
                <a:cs typeface="+mn-cs"/>
              </a:defRPr>
            </a:lvl1pPr>
            <a:extLst/>
          </a:lstStyle>
          <a:p>
            <a:pPr>
              <a:defRPr/>
            </a:pPr>
            <a:r>
              <a:rPr lang="it-IT"/>
              <a:t>dottor gennaro buonfiglio</a:t>
            </a:r>
          </a:p>
        </p:txBody>
      </p:sp>
      <p:sp>
        <p:nvSpPr>
          <p:cNvPr id="5" name="Segnaposto numero diapositiva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rgbClr val="E3DED1">
                    <a:shade val="50000"/>
                  </a:srgbClr>
                </a:solidFill>
                <a:latin typeface="+mn-lt"/>
                <a:cs typeface="+mn-cs"/>
              </a:defRPr>
            </a:lvl1pPr>
            <a:extLst/>
          </a:lstStyle>
          <a:p>
            <a:pPr>
              <a:defRPr/>
            </a:pPr>
            <a:fld id="{A2731891-2FD2-41AC-8C1E-45ED69B0607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29" r:id="rId1"/>
  </p:sldLayoutIdLst>
  <p:hf sldNum="0" hd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fld id="{988B8AF1-C94C-4E4D-A1B3-92CF517D50EC}" type="datetimeFigureOut">
              <a:rPr lang="it-IT" smtClean="0"/>
              <a:pPr>
                <a:defRPr/>
              </a:pPr>
              <a:t>30/05/21</a:t>
            </a:fld>
            <a:endParaRPr lang="it-IT"/>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it-IT"/>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841F6D67-1BAC-47FD-9706-BF9E2666E11D}" type="slidenum">
              <a:rPr lang="it-IT" smtClean="0"/>
              <a:pPr>
                <a:defRPr/>
              </a:pPr>
              <a:t>‹N›</a:t>
            </a:fld>
            <a:endParaRPr lang="it-IT"/>
          </a:p>
        </p:txBody>
      </p:sp>
    </p:spTree>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it.eurosport.yahoo.com/foto/vigor-bovolenta-addio-a-un-campione-slideshow/vigor-bovolenta-photo-1332777503.html;_ylt=AqCcUY.llphlwnV91BjQqSbvI8IF;_ylu=X3oDMTRtOWdxNHMwBG1pdANQSE9UT1MgU0xJREVTSE9XIEZpbG1zdHJpcCBTbGlkZXNob3cgRXhwZXJpZW5jZQRwa2cDMWU3NjE3NGItMWRjYS0zZTdmLTg3N2YtYTk5YWVkODRiZjNmBHBvcwMzBHNlYwNwZ19vcHQEdmVyAzg0NzgyODI0LTc3NWMtMTFlMS04OTYyLTFjYzFkZTAzNTA4OA--;_ylg=X3oDMTJraG9vYmtrBGludGwDaXQEbGFuZwNpdC1pdARwc3RhaWQDZmViMjU4NmMtMWM5NC0zY2FmLTllNDQtMzFhNjI2OTE2MjliBHBzdGNhdAMEcHQDc3MtZ2FsbGVyeQ--;_ylv=3" TargetMode="External"/><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hyperlink" Target="http://it.eurosport.yahoo.com/foto/fabrice-muamba-slideshow/fabrice-muamba-bolton-wanderers-action-photo-212926645.html;_ylt=AgQ7qXhWYS9US_2JRUIYTNSsAIh4;_ylu=X3oDMTRtYmwxbTVzBG1pdANQSE9UT1MgU0xJREVTSE9XIEZpbG1zdHJpcCBTbGlkZXNob3cgRXhwZXJpZW5jZQRwa2cDZjdlNzAyNTQtZmRhNy0zNTAwLWE3YmQtMTNiNTgwZTg4YTA1BHBvcwMzBHNlYwNwZ19vcHQEdmVyA2NhZTE5MjgwLTcwNzktMTFlMS1hNWVkLWI3MTRlMzliNzM0Ng--;_ylg=X3oDMTNlOThyaXVkBGludGwDaXQEbGFuZwNpdC1pdARwc3RhaWQDODFiM2ZjZjAtNGU5ZC0zMTEzLTlkZWQtZGE3ZDNmMjMyMWIyBHBzdGNhdANob21lfGJsb2d8dGFjY2hldHRpYXNwaWxsbwRwdANzcy1nYWxsZXJ5;_ylv=3" TargetMode="External"/><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169318" y="3068960"/>
            <a:ext cx="7632848" cy="1656184"/>
          </a:xfrm>
          <a:blipFill>
            <a:blip r:embed="rId2"/>
            <a:tile tx="0" ty="0" sx="100000" sy="100000" flip="none" algn="tl"/>
          </a:blipFill>
          <a:ln w="38100">
            <a:solidFill>
              <a:schemeClr val="bg2"/>
            </a:solidFill>
          </a:ln>
        </p:spPr>
        <p:txBody>
          <a:bodyPr/>
          <a:lstStyle/>
          <a:p>
            <a:r>
              <a:rPr lang="it-IT" dirty="0" smtClean="0"/>
              <a:t>IL DECALOGO DELLO SPORTIVO</a:t>
            </a:r>
          </a:p>
        </p:txBody>
      </p:sp>
      <p:sp>
        <p:nvSpPr>
          <p:cNvPr id="3" name="CasellaDiTesto 2"/>
          <p:cNvSpPr txBox="1"/>
          <p:nvPr/>
        </p:nvSpPr>
        <p:spPr>
          <a:xfrm>
            <a:off x="5076056" y="6021288"/>
            <a:ext cx="3779912" cy="461665"/>
          </a:xfrm>
          <a:prstGeom prst="rect">
            <a:avLst/>
          </a:prstGeom>
          <a:blipFill>
            <a:blip r:embed="rId3"/>
            <a:tile tx="0" ty="0" sx="100000" sy="100000" flip="none" algn="tl"/>
          </a:blipFill>
          <a:ln w="57150">
            <a:solidFill>
              <a:schemeClr val="tx1"/>
            </a:solidFill>
          </a:ln>
        </p:spPr>
        <p:txBody>
          <a:bodyPr wrap="square" rtlCol="0">
            <a:spAutoFit/>
          </a:bodyPr>
          <a:lstStyle/>
          <a:p>
            <a:r>
              <a:rPr lang="it-IT" sz="2400" dirty="0" smtClean="0">
                <a:solidFill>
                  <a:schemeClr val="bg1"/>
                </a:solidFill>
              </a:rPr>
              <a:t>dottor </a:t>
            </a:r>
            <a:r>
              <a:rPr lang="it-IT" sz="2400" dirty="0" err="1" smtClean="0">
                <a:solidFill>
                  <a:schemeClr val="bg1"/>
                </a:solidFill>
              </a:rPr>
              <a:t>gennaro</a:t>
            </a:r>
            <a:r>
              <a:rPr lang="it-IT" sz="2400" dirty="0" smtClean="0">
                <a:solidFill>
                  <a:schemeClr val="bg1"/>
                </a:solidFill>
              </a:rPr>
              <a:t> </a:t>
            </a:r>
            <a:r>
              <a:rPr lang="it-IT" sz="2400" dirty="0" err="1" smtClean="0">
                <a:solidFill>
                  <a:schemeClr val="bg1"/>
                </a:solidFill>
              </a:rPr>
              <a:t>buonfiglio</a:t>
            </a:r>
            <a:endParaRPr lang="it-IT" sz="2400" dirty="0">
              <a:solidFill>
                <a:schemeClr val="bg1"/>
              </a:solidFill>
            </a:endParaRPr>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42" y="188640"/>
            <a:ext cx="2238375" cy="1619250"/>
          </a:xfrm>
          <a:prstGeom prst="rect">
            <a:avLst/>
          </a:prstGeom>
          <a:ln w="38100">
            <a:solidFill>
              <a:schemeClr val="tx2">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down)">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7240" y="5301208"/>
            <a:ext cx="7543800" cy="1224136"/>
          </a:xfrm>
        </p:spPr>
        <p:txBody>
          <a:bodyPr/>
          <a:lstStyle/>
          <a:p>
            <a:r>
              <a:rPr lang="it-IT" dirty="0" smtClean="0"/>
              <a:t>Decalogo salvavita</a:t>
            </a:r>
            <a:endParaRPr lang="it-IT" dirty="0"/>
          </a:p>
        </p:txBody>
      </p:sp>
      <p:sp>
        <p:nvSpPr>
          <p:cNvPr id="3" name="Segnaposto contenuto 2"/>
          <p:cNvSpPr>
            <a:spLocks noGrp="1"/>
          </p:cNvSpPr>
          <p:nvPr>
            <p:ph sz="quarter" idx="13"/>
          </p:nvPr>
        </p:nvSpPr>
        <p:spPr>
          <a:xfrm>
            <a:off x="251520" y="476672"/>
            <a:ext cx="3168352" cy="4824536"/>
          </a:xfrm>
        </p:spPr>
        <p:txBody>
          <a:bodyPr/>
          <a:lstStyle/>
          <a:p>
            <a:pPr>
              <a:buFont typeface="Wingdings" pitchFamily="2" charset="2"/>
              <a:buChar char="ü"/>
            </a:pPr>
            <a:r>
              <a:rPr lang="it-IT" sz="2000" dirty="0" smtClean="0"/>
              <a:t>L’istituzione in Italia per legge della visita medica obbligatoria per il conseguimento dell’idoneità allo sport agonistico (compreso l’</a:t>
            </a:r>
            <a:r>
              <a:rPr lang="it-IT" sz="2000" dirty="0" err="1" smtClean="0"/>
              <a:t>ecg</a:t>
            </a:r>
            <a:r>
              <a:rPr lang="it-IT" sz="2000" dirty="0" smtClean="0"/>
              <a:t>) ha portato ad una riduzione del 90% delle morti improvvise negli atleti nell’intervallo 1980-2004.</a:t>
            </a:r>
            <a:endParaRPr lang="it-IT" sz="2000" dirty="0"/>
          </a:p>
        </p:txBody>
      </p:sp>
      <p:pic>
        <p:nvPicPr>
          <p:cNvPr id="7" name="Picture 4"/>
          <p:cNvPicPr>
            <a:picLocks noChangeAspect="1" noChangeArrowheads="1"/>
          </p:cNvPicPr>
          <p:nvPr/>
        </p:nvPicPr>
        <p:blipFill>
          <a:blip r:embed="rId2" cstate="print"/>
          <a:srcRect/>
          <a:stretch>
            <a:fillRect/>
          </a:stretch>
        </p:blipFill>
        <p:spPr bwMode="auto">
          <a:xfrm>
            <a:off x="3446512" y="476672"/>
            <a:ext cx="5203304" cy="3384376"/>
          </a:xfrm>
          <a:prstGeom prst="rect">
            <a:avLst/>
          </a:prstGeom>
          <a:noFill/>
          <a:ln w="9525">
            <a:solidFill>
              <a:schemeClr val="tx1"/>
            </a:solidFill>
            <a:miter lim="800000"/>
            <a:headEnd/>
            <a:tailEnd/>
          </a:ln>
        </p:spPr>
      </p:pic>
      <p:sp>
        <p:nvSpPr>
          <p:cNvPr id="8" name="CasellaDiTesto 7"/>
          <p:cNvSpPr txBox="1"/>
          <p:nvPr/>
        </p:nvSpPr>
        <p:spPr>
          <a:xfrm>
            <a:off x="3446512" y="4077072"/>
            <a:ext cx="5203304" cy="1077218"/>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it-IT" sz="1600" dirty="0" smtClean="0"/>
              <a:t>Inoltre le percentuali di morte improvvisa nei giovani atleti sono scese dal 4,19% al 2,35% dopo l’introduzione nel 1982 dell’ECG a 12 derivazioni nella visita medica obbligatoria.</a:t>
            </a:r>
            <a:endParaRPr lang="it-IT"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4986338"/>
            <a:ext cx="8183562" cy="1322981"/>
          </a:xfrm>
        </p:spPr>
        <p:txBody>
          <a:bodyPr/>
          <a:lstStyle/>
          <a:p>
            <a:r>
              <a:rPr lang="it-IT" dirty="0" smtClean="0"/>
              <a:t>Decalogo salvavita</a:t>
            </a:r>
            <a:endParaRPr lang="it-IT" dirty="0"/>
          </a:p>
        </p:txBody>
      </p:sp>
      <p:sp>
        <p:nvSpPr>
          <p:cNvPr id="3" name="Segnaposto contenuto 2"/>
          <p:cNvSpPr>
            <a:spLocks noGrp="1"/>
          </p:cNvSpPr>
          <p:nvPr>
            <p:ph sz="quarter" idx="13"/>
          </p:nvPr>
        </p:nvSpPr>
        <p:spPr>
          <a:xfrm>
            <a:off x="539552" y="658368"/>
            <a:ext cx="3744416" cy="3562720"/>
          </a:xfrm>
        </p:spPr>
        <p:txBody>
          <a:bodyPr/>
          <a:lstStyle/>
          <a:p>
            <a:pPr>
              <a:buFont typeface="Wingdings" pitchFamily="2" charset="2"/>
              <a:buChar char="ü"/>
            </a:pPr>
            <a:r>
              <a:rPr lang="it-IT" sz="2000" dirty="0" smtClean="0"/>
              <a:t>Vi sono malattie valvolari (prolasso mitralico, valvola aorta bicuspide) che sono silenti all’</a:t>
            </a:r>
            <a:r>
              <a:rPr lang="it-IT" sz="2000" dirty="0" err="1" smtClean="0"/>
              <a:t>ecg</a:t>
            </a:r>
            <a:r>
              <a:rPr lang="it-IT" sz="2000" dirty="0" smtClean="0"/>
              <a:t> e per le quali, in presenza di un soffio cardiaco, è raccomandabile l’esecuzione di un ecocardiogramma.</a:t>
            </a:r>
            <a:endParaRPr lang="it-IT" sz="2000" dirty="0"/>
          </a:p>
        </p:txBody>
      </p:sp>
      <p:pic>
        <p:nvPicPr>
          <p:cNvPr id="7" name="Segnaposto contenuto 6" descr="k1989865.jpg"/>
          <p:cNvPicPr>
            <a:picLocks noGrp="1" noChangeAspect="1"/>
          </p:cNvPicPr>
          <p:nvPr>
            <p:ph sz="quarter" idx="14"/>
          </p:nvPr>
        </p:nvPicPr>
        <p:blipFill>
          <a:blip r:embed="rId2" cstate="print"/>
          <a:stretch>
            <a:fillRect/>
          </a:stretch>
        </p:blipFill>
        <p:spPr>
          <a:xfrm>
            <a:off x="4644008" y="980728"/>
            <a:ext cx="4032448" cy="338437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5517232"/>
            <a:ext cx="7787208" cy="1008111"/>
          </a:xfrm>
        </p:spPr>
        <p:txBody>
          <a:bodyPr>
            <a:normAutofit fontScale="90000"/>
          </a:bodyPr>
          <a:lstStyle/>
          <a:p>
            <a:r>
              <a:rPr lang="it-IT" dirty="0" smtClean="0"/>
              <a:t>                       </a:t>
            </a:r>
            <a:r>
              <a:rPr lang="it-IT" dirty="0" smtClean="0"/>
              <a:t/>
            </a:r>
            <a:br>
              <a:rPr lang="it-IT" dirty="0" smtClean="0"/>
            </a:br>
            <a:r>
              <a:rPr lang="it-IT" dirty="0" smtClean="0"/>
              <a:t>Decalogo </a:t>
            </a:r>
            <a:r>
              <a:rPr lang="it-IT" dirty="0" smtClean="0"/>
              <a:t>salvavita</a:t>
            </a:r>
            <a:endParaRPr lang="it-IT" dirty="0"/>
          </a:p>
        </p:txBody>
      </p:sp>
      <p:sp>
        <p:nvSpPr>
          <p:cNvPr id="3" name="Segnaposto contenuto 2"/>
          <p:cNvSpPr>
            <a:spLocks noGrp="1"/>
          </p:cNvSpPr>
          <p:nvPr>
            <p:ph sz="quarter" idx="13"/>
          </p:nvPr>
        </p:nvSpPr>
        <p:spPr>
          <a:xfrm>
            <a:off x="323528" y="692696"/>
            <a:ext cx="3960440" cy="4752528"/>
          </a:xfrm>
        </p:spPr>
        <p:txBody>
          <a:bodyPr/>
          <a:lstStyle/>
          <a:p>
            <a:pPr>
              <a:buFont typeface="Wingdings" pitchFamily="2" charset="2"/>
              <a:buChar char="ü"/>
            </a:pPr>
            <a:r>
              <a:rPr lang="it-IT" sz="2000" dirty="0" smtClean="0"/>
              <a:t>Patologie delle arterie coronarie, sia congenite che acquisite, possono sfuggire all’esame </a:t>
            </a:r>
            <a:r>
              <a:rPr lang="it-IT" sz="2000" dirty="0" err="1" smtClean="0"/>
              <a:t>ecg</a:t>
            </a:r>
            <a:r>
              <a:rPr lang="it-IT" sz="2000" dirty="0" smtClean="0"/>
              <a:t>, anche quello eseguito sotto sforzo. L’esistenza di fattori di rischio (familiarità di infarto miocardico, fumo, obesità, uso di sostanze stupefacenti) deve indurre all’esame del colesterolo nel sangue e, in casi selezionati, ad una visualizzazione dell’albero arterioso coronarico (</a:t>
            </a:r>
            <a:r>
              <a:rPr lang="it-IT" sz="2000" dirty="0" err="1" smtClean="0"/>
              <a:t>coronarografia</a:t>
            </a:r>
            <a:r>
              <a:rPr lang="it-IT" sz="2000" dirty="0" smtClean="0"/>
              <a:t>).</a:t>
            </a:r>
            <a:endParaRPr lang="it-IT" sz="2000" dirty="0"/>
          </a:p>
        </p:txBody>
      </p:sp>
      <p:pic>
        <p:nvPicPr>
          <p:cNvPr id="5" name="Segnaposto contenuto 4" descr="k7741288.jpg"/>
          <p:cNvPicPr>
            <a:picLocks noGrp="1" noChangeAspect="1"/>
          </p:cNvPicPr>
          <p:nvPr>
            <p:ph sz="quarter" idx="14"/>
          </p:nvPr>
        </p:nvPicPr>
        <p:blipFill>
          <a:blip r:embed="rId2" cstate="print"/>
          <a:stretch>
            <a:fillRect/>
          </a:stretch>
        </p:blipFill>
        <p:spPr>
          <a:xfrm>
            <a:off x="4788024" y="764704"/>
            <a:ext cx="3744416" cy="3816424"/>
          </a:xfrm>
          <a:ln w="28575">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45224"/>
            <a:ext cx="8219256" cy="1080119"/>
          </a:xfrm>
        </p:spPr>
        <p:txBody>
          <a:bodyPr/>
          <a:lstStyle/>
          <a:p>
            <a:r>
              <a:rPr lang="it-IT" dirty="0" smtClean="0"/>
              <a:t>Decalogo salvavita</a:t>
            </a:r>
            <a:endParaRPr lang="it-IT" dirty="0"/>
          </a:p>
        </p:txBody>
      </p:sp>
      <p:sp>
        <p:nvSpPr>
          <p:cNvPr id="3" name="Segnaposto contenuto 2"/>
          <p:cNvSpPr>
            <a:spLocks noGrp="1"/>
          </p:cNvSpPr>
          <p:nvPr>
            <p:ph sz="quarter" idx="13"/>
          </p:nvPr>
        </p:nvSpPr>
        <p:spPr>
          <a:xfrm>
            <a:off x="323528" y="836712"/>
            <a:ext cx="4032448" cy="4464496"/>
          </a:xfrm>
        </p:spPr>
        <p:txBody>
          <a:bodyPr/>
          <a:lstStyle/>
          <a:p>
            <a:pPr>
              <a:buFont typeface="Wingdings" pitchFamily="2" charset="2"/>
              <a:buChar char="ü"/>
            </a:pPr>
            <a:r>
              <a:rPr lang="it-IT" sz="2000" dirty="0" smtClean="0"/>
              <a:t>Nel 30-40% dei casi la morte improvvisa nei giovani è dovuta a malattie </a:t>
            </a:r>
            <a:r>
              <a:rPr lang="it-IT" sz="2000" dirty="0" err="1" smtClean="0"/>
              <a:t>eredo-familiari</a:t>
            </a:r>
            <a:r>
              <a:rPr lang="it-IT" sz="2000" dirty="0" smtClean="0"/>
              <a:t>. Una volta diagnosticata la malattia ereditaria nel giovane interessato, lo screening cardiologico e genetico è raccomandabile nei parenti </a:t>
            </a:r>
          </a:p>
          <a:p>
            <a:pPr>
              <a:buNone/>
            </a:pPr>
            <a:r>
              <a:rPr lang="it-IT" sz="2000" dirty="0" smtClean="0"/>
              <a:t>   di primo grado e può risultare salvavita anche per questi.</a:t>
            </a:r>
            <a:endParaRPr lang="it-IT" sz="2000" dirty="0"/>
          </a:p>
        </p:txBody>
      </p:sp>
      <p:pic>
        <p:nvPicPr>
          <p:cNvPr id="5" name="Segnaposto contenuto 4" descr="42-16845844.jpg"/>
          <p:cNvPicPr>
            <a:picLocks noGrp="1" noChangeAspect="1"/>
          </p:cNvPicPr>
          <p:nvPr>
            <p:ph sz="quarter" idx="14"/>
          </p:nvPr>
        </p:nvPicPr>
        <p:blipFill>
          <a:blip r:embed="rId2" cstate="print"/>
          <a:stretch>
            <a:fillRect/>
          </a:stretch>
        </p:blipFill>
        <p:spPr>
          <a:xfrm>
            <a:off x="4644008" y="764704"/>
            <a:ext cx="3744416" cy="417646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301208"/>
            <a:ext cx="8147248" cy="1080119"/>
          </a:xfrm>
        </p:spPr>
        <p:txBody>
          <a:bodyPr/>
          <a:lstStyle/>
          <a:p>
            <a:r>
              <a:rPr lang="it-IT" dirty="0" smtClean="0"/>
              <a:t>Decalogo salvavita</a:t>
            </a:r>
            <a:endParaRPr lang="it-IT" dirty="0"/>
          </a:p>
        </p:txBody>
      </p:sp>
      <p:sp>
        <p:nvSpPr>
          <p:cNvPr id="3" name="Segnaposto contenuto 2"/>
          <p:cNvSpPr>
            <a:spLocks noGrp="1"/>
          </p:cNvSpPr>
          <p:nvPr>
            <p:ph sz="quarter" idx="13"/>
          </p:nvPr>
        </p:nvSpPr>
        <p:spPr>
          <a:xfrm>
            <a:off x="457200" y="692697"/>
            <a:ext cx="4402832" cy="4392488"/>
          </a:xfrm>
        </p:spPr>
        <p:txBody>
          <a:bodyPr/>
          <a:lstStyle/>
          <a:p>
            <a:r>
              <a:rPr lang="it-IT" sz="2000" dirty="0" smtClean="0"/>
              <a:t>La visita medico sportiva, prima dello sport e di qualsiasi attività fisica impegnativa, mira non solo ad individuare e esonerare i soggetti affetti da malattie a rischio, ma anche a rassicurare la stragrande maggioranza dei giovani sani,non portatori di malattia alcuna, per consentire loro di praticare una attività o professione sportiva in maniera tranquilla.</a:t>
            </a:r>
            <a:endParaRPr lang="it-IT" sz="2000" dirty="0"/>
          </a:p>
        </p:txBody>
      </p:sp>
      <p:pic>
        <p:nvPicPr>
          <p:cNvPr id="7" name="Segnaposto contenuto 6" descr="x13905096.jpg"/>
          <p:cNvPicPr>
            <a:picLocks noGrp="1" noChangeAspect="1"/>
          </p:cNvPicPr>
          <p:nvPr>
            <p:ph sz="quarter" idx="14"/>
          </p:nvPr>
        </p:nvPicPr>
        <p:blipFill>
          <a:blip r:embed="rId2" cstate="print"/>
          <a:stretch>
            <a:fillRect/>
          </a:stretch>
        </p:blipFill>
        <p:spPr>
          <a:xfrm>
            <a:off x="5004048" y="980728"/>
            <a:ext cx="3456384" cy="3241873"/>
          </a:xfrm>
          <a:ln w="38100">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a:spLocks noGrp="1"/>
          </p:cNvSpPr>
          <p:nvPr>
            <p:ph idx="1"/>
          </p:nvPr>
        </p:nvSpPr>
        <p:spPr/>
        <p:txBody>
          <a:bodyPr/>
          <a:lstStyle/>
          <a:p>
            <a:pPr marL="457200" indent="-457200" algn="ctr">
              <a:lnSpc>
                <a:spcPct val="110000"/>
              </a:lnSpc>
              <a:buFontTx/>
              <a:buNone/>
              <a:defRPr/>
            </a:pPr>
            <a:r>
              <a:rPr lang="it-IT" sz="3200" b="1" dirty="0" smtClean="0"/>
              <a:t>VISITA di IDONEITÀ</a:t>
            </a:r>
          </a:p>
          <a:p>
            <a:pPr marL="457200" indent="-457200" algn="ctr">
              <a:lnSpc>
                <a:spcPct val="110000"/>
              </a:lnSpc>
              <a:buFontTx/>
              <a:buNone/>
              <a:defRPr/>
            </a:pPr>
            <a:endParaRPr lang="it-IT" sz="3200" b="1" dirty="0" smtClean="0"/>
          </a:p>
          <a:p>
            <a:pPr marL="457200" indent="-457200">
              <a:lnSpc>
                <a:spcPct val="110000"/>
              </a:lnSpc>
              <a:spcAft>
                <a:spcPts val="1200"/>
              </a:spcAft>
              <a:buFontTx/>
              <a:buNone/>
              <a:defRPr/>
            </a:pPr>
            <a:endParaRPr lang="it-IT" sz="2000" b="1" dirty="0" smtClean="0"/>
          </a:p>
          <a:p>
            <a:pPr>
              <a:defRPr/>
            </a:pPr>
            <a:endParaRPr lang="it-IT" sz="2000" dirty="0"/>
          </a:p>
        </p:txBody>
      </p:sp>
      <p:sp>
        <p:nvSpPr>
          <p:cNvPr id="8" name="AutoShape 11"/>
          <p:cNvSpPr>
            <a:spLocks noChangeArrowheads="1"/>
          </p:cNvSpPr>
          <p:nvPr/>
        </p:nvSpPr>
        <p:spPr bwMode="auto">
          <a:xfrm>
            <a:off x="1136650" y="2500313"/>
            <a:ext cx="6864350" cy="1223962"/>
          </a:xfrm>
          <a:prstGeom prst="roundRect">
            <a:avLst>
              <a:gd name="adj" fmla="val 16667"/>
            </a:avLst>
          </a:prstGeom>
          <a:solidFill>
            <a:schemeClr val="bg1">
              <a:lumMod val="85000"/>
            </a:schemeClr>
          </a:solidFill>
          <a:ln w="44450" cmpd="dbl">
            <a:solidFill>
              <a:srgbClr val="003366"/>
            </a:solidFill>
            <a:round/>
            <a:headEnd/>
            <a:tailEnd/>
          </a:ln>
          <a:effectLst/>
        </p:spPr>
        <p:txBody>
          <a:bodyPr anchor="ctr" anchorCtr="1"/>
          <a:lstStyle/>
          <a:p>
            <a:pPr algn="ctr">
              <a:buSzPct val="60000"/>
              <a:buFont typeface="Wingdings" pitchFamily="2" charset="2"/>
              <a:buNone/>
              <a:defRPr/>
            </a:pPr>
            <a:r>
              <a:rPr lang="it-IT" sz="6000">
                <a:effectLst>
                  <a:outerShdw blurRad="38100" dist="38100" dir="2700000" algn="tl">
                    <a:srgbClr val="000000"/>
                  </a:outerShdw>
                </a:effectLst>
                <a:latin typeface="+mj-lt"/>
              </a:rPr>
              <a:t>un’opportunità</a:t>
            </a:r>
            <a:endParaRPr lang="en-GB" sz="6000">
              <a:effectLst>
                <a:outerShdw blurRad="38100" dist="38100" dir="2700000" algn="tl">
                  <a:srgbClr val="000000"/>
                </a:outerShdw>
              </a:effectLst>
              <a:latin typeface="+mj-lt"/>
            </a:endParaRPr>
          </a:p>
        </p:txBody>
      </p:sp>
      <p:sp>
        <p:nvSpPr>
          <p:cNvPr id="9" name="AutoShape 12"/>
          <p:cNvSpPr>
            <a:spLocks noChangeArrowheads="1"/>
          </p:cNvSpPr>
          <p:nvPr/>
        </p:nvSpPr>
        <p:spPr bwMode="auto">
          <a:xfrm>
            <a:off x="1000125" y="4286250"/>
            <a:ext cx="7061200" cy="1270000"/>
          </a:xfrm>
          <a:prstGeom prst="roundRect">
            <a:avLst>
              <a:gd name="adj" fmla="val 16667"/>
            </a:avLst>
          </a:prstGeom>
          <a:solidFill>
            <a:schemeClr val="bg1">
              <a:lumMod val="85000"/>
            </a:schemeClr>
          </a:solidFill>
          <a:ln w="44450" cmpd="dbl">
            <a:solidFill>
              <a:srgbClr val="003366"/>
            </a:solidFill>
            <a:round/>
            <a:headEnd/>
            <a:tailEnd/>
          </a:ln>
          <a:effectLst/>
        </p:spPr>
        <p:txBody>
          <a:bodyPr anchor="ctr" anchorCtr="1"/>
          <a:lstStyle/>
          <a:p>
            <a:pPr algn="ctr">
              <a:buSzPct val="60000"/>
              <a:buFont typeface="Wingdings" pitchFamily="2" charset="2"/>
              <a:buNone/>
              <a:defRPr/>
            </a:pPr>
            <a:r>
              <a:rPr lang="it-IT" sz="6000">
                <a:effectLst>
                  <a:outerShdw blurRad="38100" dist="38100" dir="2700000" algn="tl">
                    <a:srgbClr val="000000"/>
                  </a:outerShdw>
                </a:effectLst>
                <a:latin typeface="+mj-lt"/>
              </a:rPr>
              <a:t>per la salute</a:t>
            </a:r>
            <a:endParaRPr lang="en-GB" sz="6000">
              <a:effectLst>
                <a:outerShdw blurRad="38100" dist="38100" dir="2700000" algn="tl">
                  <a:srgbClr val="000000"/>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66800" y="609600"/>
            <a:ext cx="5257800" cy="1143000"/>
          </a:xfrm>
        </p:spPr>
        <p:txBody>
          <a:bodyPr/>
          <a:lstStyle/>
          <a:p>
            <a:pPr>
              <a:defRPr/>
            </a:pPr>
            <a:r>
              <a:rPr lang="it-IT"/>
              <a:t>MESSAGGI</a:t>
            </a:r>
          </a:p>
        </p:txBody>
      </p:sp>
      <p:sp>
        <p:nvSpPr>
          <p:cNvPr id="52227" name="Rectangle 3"/>
          <p:cNvSpPr>
            <a:spLocks noGrp="1" noChangeArrowheads="1"/>
          </p:cNvSpPr>
          <p:nvPr>
            <p:ph type="body" idx="1"/>
          </p:nvPr>
        </p:nvSpPr>
        <p:spPr>
          <a:xfrm>
            <a:off x="685800" y="2997200"/>
            <a:ext cx="7772400" cy="2932113"/>
          </a:xfrm>
        </p:spPr>
        <p:txBody>
          <a:bodyPr/>
          <a:lstStyle/>
          <a:p>
            <a:pPr>
              <a:buFont typeface="Wingdings" pitchFamily="2" charset="2"/>
              <a:buBlip>
                <a:blip r:embed="rId2"/>
              </a:buBlip>
            </a:pPr>
            <a:r>
              <a:rPr lang="it-IT" dirty="0" smtClean="0"/>
              <a:t>Fare sport migliora la salute</a:t>
            </a:r>
          </a:p>
          <a:p>
            <a:pPr>
              <a:buFont typeface="Wingdings" pitchFamily="2" charset="2"/>
              <a:buBlip>
                <a:blip r:embed="rId2"/>
              </a:buBlip>
            </a:pPr>
            <a:r>
              <a:rPr lang="it-IT" dirty="0" smtClean="0"/>
              <a:t>Lo sport si può fare a tutte le età</a:t>
            </a:r>
          </a:p>
          <a:p>
            <a:pPr>
              <a:buBlip>
                <a:blip r:embed="rId2"/>
              </a:buBlip>
            </a:pPr>
            <a:r>
              <a:rPr lang="it-IT" dirty="0" smtClean="0"/>
              <a:t>Lo sport deve essere “pulito”</a:t>
            </a:r>
          </a:p>
          <a:p>
            <a:pPr>
              <a:buFont typeface="Wingdings" pitchFamily="2" charset="2"/>
              <a:buBlip>
                <a:blip r:embed="rId2"/>
              </a:buBlip>
            </a:pPr>
            <a:r>
              <a:rPr lang="it-IT" dirty="0" smtClean="0"/>
              <a:t>Lo sport deve essere sicuro</a:t>
            </a:r>
          </a:p>
          <a:p>
            <a:pPr>
              <a:buBlip>
                <a:blip r:embed="rId2"/>
              </a:buBlip>
            </a:pPr>
            <a:r>
              <a:rPr lang="it-IT" dirty="0" smtClean="0"/>
              <a:t>Lo sport migliora la qualità della vita</a:t>
            </a:r>
          </a:p>
          <a:p>
            <a:pPr>
              <a:buFont typeface="Wingdings" pitchFamily="2" charset="2"/>
              <a:buBlip>
                <a:blip r:embed="rId2"/>
              </a:buBlip>
            </a:pPr>
            <a:endParaRPr lang="it-IT" dirty="0" smtClean="0"/>
          </a:p>
          <a:p>
            <a:pPr>
              <a:buNone/>
            </a:pPr>
            <a:endParaRPr lang="it-IT" dirty="0" smtClean="0"/>
          </a:p>
        </p:txBody>
      </p:sp>
      <p:pic>
        <p:nvPicPr>
          <p:cNvPr id="52229" name="Picture 5" descr="3atleta"/>
          <p:cNvPicPr>
            <a:picLocks noChangeAspect="1" noChangeArrowheads="1" noCrop="1"/>
          </p:cNvPicPr>
          <p:nvPr/>
        </p:nvPicPr>
        <p:blipFill>
          <a:blip r:embed="rId3" cstate="print"/>
          <a:srcRect/>
          <a:stretch>
            <a:fillRect/>
          </a:stretch>
        </p:blipFill>
        <p:spPr bwMode="auto">
          <a:xfrm>
            <a:off x="8459788" y="6237288"/>
            <a:ext cx="485775" cy="485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 calcmode="lin" valueType="num">
                                      <p:cBhvr>
                                        <p:cTn id="13" dur="5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22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anim calcmode="lin" valueType="num">
                                      <p:cBhvr>
                                        <p:cTn id="19" dur="5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22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2227">
                                            <p:txEl>
                                              <p:pRg st="2" end="2"/>
                                            </p:txEl>
                                          </p:spTgt>
                                        </p:tgtEl>
                                        <p:attrNameLst>
                                          <p:attrName>style.visibility</p:attrName>
                                        </p:attrNameLst>
                                      </p:cBhvr>
                                      <p:to>
                                        <p:strVal val="visible"/>
                                      </p:to>
                                    </p:set>
                                    <p:anim calcmode="lin" valueType="num">
                                      <p:cBhvr>
                                        <p:cTn id="25" dur="5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22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2227">
                                            <p:txEl>
                                              <p:pRg st="3" end="3"/>
                                            </p:txEl>
                                          </p:spTgt>
                                        </p:tgtEl>
                                        <p:attrNameLst>
                                          <p:attrName>style.visibility</p:attrName>
                                        </p:attrNameLst>
                                      </p:cBhvr>
                                      <p:to>
                                        <p:strVal val="visible"/>
                                      </p:to>
                                    </p:set>
                                    <p:anim calcmode="lin" valueType="num">
                                      <p:cBhvr>
                                        <p:cTn id="31" dur="500" fill="hold"/>
                                        <p:tgtEl>
                                          <p:spTgt spid="5222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222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2227">
                                            <p:txEl>
                                              <p:pRg st="4" end="4"/>
                                            </p:txEl>
                                          </p:spTgt>
                                        </p:tgtEl>
                                        <p:attrNameLst>
                                          <p:attrName>style.visibility</p:attrName>
                                        </p:attrNameLst>
                                      </p:cBhvr>
                                      <p:to>
                                        <p:strVal val="visible"/>
                                      </p:to>
                                    </p:set>
                                    <p:anim calcmode="lin" valueType="num">
                                      <p:cBhvr>
                                        <p:cTn id="37" dur="500" fill="hold"/>
                                        <p:tgtEl>
                                          <p:spTgt spid="5222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2227">
                                            <p:txEl>
                                              <p:pRg st="4" end="4"/>
                                            </p:txEl>
                                          </p:spTgt>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20" presetClass="exit" presetSubtype="0" fill="hold" nodeType="afterEffect">
                                  <p:stCondLst>
                                    <p:cond delay="0"/>
                                  </p:stCondLst>
                                  <p:childTnLst>
                                    <p:animEffect transition="out" filter="wedge">
                                      <p:cBhvr>
                                        <p:cTn id="41" dur="2000"/>
                                        <p:tgtEl>
                                          <p:spTgt spid="52229"/>
                                        </p:tgtEl>
                                      </p:cBhvr>
                                    </p:animEffect>
                                    <p:set>
                                      <p:cBhvr>
                                        <p:cTn id="42" dur="1" fill="hold">
                                          <p:stCondLst>
                                            <p:cond delay="1999"/>
                                          </p:stCondLst>
                                        </p:cTn>
                                        <p:tgtEl>
                                          <p:spTgt spid="522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4" name="Picture 4" descr="ginnasta"/>
          <p:cNvPicPr>
            <a:picLocks noChangeAspect="1" noChangeArrowheads="1"/>
          </p:cNvPicPr>
          <p:nvPr/>
        </p:nvPicPr>
        <p:blipFill>
          <a:blip r:embed="rId2" cstate="print"/>
          <a:srcRect/>
          <a:stretch>
            <a:fillRect/>
          </a:stretch>
        </p:blipFill>
        <p:spPr bwMode="auto">
          <a:xfrm>
            <a:off x="4572000" y="260648"/>
            <a:ext cx="4416425" cy="2808312"/>
          </a:xfrm>
          <a:prstGeom prst="rect">
            <a:avLst/>
          </a:prstGeom>
          <a:noFill/>
          <a:ln w="57150">
            <a:solidFill>
              <a:schemeClr val="tx1"/>
            </a:solidFill>
            <a:miter lim="800000"/>
            <a:headEnd/>
            <a:tailEnd/>
          </a:ln>
        </p:spPr>
      </p:pic>
      <p:pic>
        <p:nvPicPr>
          <p:cNvPr id="40968" name="Picture 8" descr="dallas"/>
          <p:cNvPicPr>
            <a:picLocks noChangeAspect="1" noChangeArrowheads="1"/>
          </p:cNvPicPr>
          <p:nvPr/>
        </p:nvPicPr>
        <p:blipFill>
          <a:blip r:embed="rId3" cstate="print"/>
          <a:srcRect/>
          <a:stretch>
            <a:fillRect/>
          </a:stretch>
        </p:blipFill>
        <p:spPr bwMode="auto">
          <a:xfrm>
            <a:off x="4572000" y="3325738"/>
            <a:ext cx="4416425" cy="3271614"/>
          </a:xfrm>
          <a:prstGeom prst="rect">
            <a:avLst/>
          </a:prstGeom>
          <a:noFill/>
          <a:ln w="57150">
            <a:solidFill>
              <a:srgbClr val="000000"/>
            </a:solidFill>
            <a:miter lim="800000"/>
            <a:headEnd/>
            <a:tailEnd/>
          </a:ln>
        </p:spPr>
      </p:pic>
      <p:pic>
        <p:nvPicPr>
          <p:cNvPr id="40969" name="Picture 9" descr="GYMNASTIC"/>
          <p:cNvPicPr>
            <a:picLocks noChangeAspect="1" noChangeArrowheads="1"/>
          </p:cNvPicPr>
          <p:nvPr/>
        </p:nvPicPr>
        <p:blipFill>
          <a:blip r:embed="rId4" cstate="print"/>
          <a:srcRect/>
          <a:stretch>
            <a:fillRect/>
          </a:stretch>
        </p:blipFill>
        <p:spPr bwMode="auto">
          <a:xfrm>
            <a:off x="1" y="3352800"/>
            <a:ext cx="4355976" cy="3244552"/>
          </a:xfrm>
          <a:prstGeom prst="rect">
            <a:avLst/>
          </a:prstGeom>
          <a:noFill/>
          <a:ln w="57150">
            <a:solidFill>
              <a:srgbClr val="000000"/>
            </a:solidFill>
            <a:miter lim="800000"/>
            <a:headEnd/>
            <a:tailEnd/>
          </a:ln>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60648"/>
            <a:ext cx="3672408" cy="2808312"/>
          </a:xfrm>
          <a:prstGeom prst="rect">
            <a:avLst/>
          </a:prstGeom>
          <a:ln w="381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additive="base">
                                        <p:cTn id="7" dur="500" fill="hold"/>
                                        <p:tgtEl>
                                          <p:spTgt spid="40968"/>
                                        </p:tgtEl>
                                        <p:attrNameLst>
                                          <p:attrName>ppt_x</p:attrName>
                                        </p:attrNameLst>
                                      </p:cBhvr>
                                      <p:tavLst>
                                        <p:tav tm="0">
                                          <p:val>
                                            <p:strVal val="0-#ppt_w/2"/>
                                          </p:val>
                                        </p:tav>
                                        <p:tav tm="100000">
                                          <p:val>
                                            <p:strVal val="#ppt_x"/>
                                          </p:val>
                                        </p:tav>
                                      </p:tavLst>
                                    </p:anim>
                                    <p:anim calcmode="lin" valueType="num">
                                      <p:cBhvr additive="base">
                                        <p:cTn id="8" dur="500" fill="hold"/>
                                        <p:tgtEl>
                                          <p:spTgt spid="409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0969"/>
                                        </p:tgtEl>
                                        <p:attrNameLst>
                                          <p:attrName>style.visibility</p:attrName>
                                        </p:attrNameLst>
                                      </p:cBhvr>
                                      <p:to>
                                        <p:strVal val="visible"/>
                                      </p:to>
                                    </p:set>
                                    <p:anim calcmode="lin" valueType="num">
                                      <p:cBhvr additive="base">
                                        <p:cTn id="12" dur="500" fill="hold"/>
                                        <p:tgtEl>
                                          <p:spTgt spid="40969"/>
                                        </p:tgtEl>
                                        <p:attrNameLst>
                                          <p:attrName>ppt_x</p:attrName>
                                        </p:attrNameLst>
                                      </p:cBhvr>
                                      <p:tavLst>
                                        <p:tav tm="0">
                                          <p:val>
                                            <p:strVal val="0-#ppt_w/2"/>
                                          </p:val>
                                        </p:tav>
                                        <p:tav tm="100000">
                                          <p:val>
                                            <p:strVal val="#ppt_x"/>
                                          </p:val>
                                        </p:tav>
                                      </p:tavLst>
                                    </p:anim>
                                    <p:anim calcmode="lin" valueType="num">
                                      <p:cBhvr additive="base">
                                        <p:cTn id="13" dur="500" fill="hold"/>
                                        <p:tgtEl>
                                          <p:spTgt spid="409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 presetClass="entr" presetSubtype="10" fill="hold" nodeType="after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checkerboard(across)">
                                      <p:cBhvr>
                                        <p:cTn id="17" dur="500"/>
                                        <p:tgtEl>
                                          <p:spTgt spid="40964"/>
                                        </p:tgtEl>
                                      </p:cBhvr>
                                    </p:animEffect>
                                  </p:childTnLst>
                                </p:cTn>
                              </p:par>
                              <p:par>
                                <p:cTn id="18" presetID="4" presetClass="exit" presetSubtype="16" fill="hold" nodeType="withEffect">
                                  <p:stCondLst>
                                    <p:cond delay="0"/>
                                  </p:stCondLst>
                                  <p:childTnLst>
                                    <p:animEffect transition="out" filter="box(in)">
                                      <p:cBhvr>
                                        <p:cTn id="19" dur="500"/>
                                        <p:tgtEl>
                                          <p:spTgt spid="40964"/>
                                        </p:tgtEl>
                                      </p:cBhvr>
                                    </p:animEffect>
                                    <p:set>
                                      <p:cBhvr>
                                        <p:cTn id="20" dur="1" fill="hold">
                                          <p:stCondLst>
                                            <p:cond delay="499"/>
                                          </p:stCondLst>
                                        </p:cTn>
                                        <p:tgtEl>
                                          <p:spTgt spid="40964"/>
                                        </p:tgtEl>
                                        <p:attrNameLst>
                                          <p:attrName>style.visibility</p:attrName>
                                        </p:attrNameLst>
                                      </p:cBhvr>
                                      <p:to>
                                        <p:strVal val="hidden"/>
                                      </p:to>
                                    </p:set>
                                  </p:childTnLst>
                                </p:cTn>
                              </p:par>
                              <p:par>
                                <p:cTn id="21" presetID="14" presetClass="exit" presetSubtype="10" fill="hold" nodeType="withEffect">
                                  <p:stCondLst>
                                    <p:cond delay="0"/>
                                  </p:stCondLst>
                                  <p:childTnLst>
                                    <p:animEffect transition="out" filter="randombar(horizontal)">
                                      <p:cBhvr>
                                        <p:cTn id="22" dur="500"/>
                                        <p:tgtEl>
                                          <p:spTgt spid="40969"/>
                                        </p:tgtEl>
                                      </p:cBhvr>
                                    </p:animEffect>
                                    <p:set>
                                      <p:cBhvr>
                                        <p:cTn id="23" dur="1" fill="hold">
                                          <p:stCondLst>
                                            <p:cond delay="499"/>
                                          </p:stCondLst>
                                        </p:cTn>
                                        <p:tgtEl>
                                          <p:spTgt spid="40969"/>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40968"/>
                                        </p:tgtEl>
                                      </p:cBhvr>
                                    </p:animEffect>
                                    <p:set>
                                      <p:cBhvr>
                                        <p:cTn id="26" dur="1" fill="hold">
                                          <p:stCondLst>
                                            <p:cond delay="499"/>
                                          </p:stCondLst>
                                        </p:cTn>
                                        <p:tgtEl>
                                          <p:spTgt spid="409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Decalogo salvavita</a:t>
            </a:r>
            <a:endParaRPr lang="it-IT" dirty="0"/>
          </a:p>
        </p:txBody>
      </p:sp>
      <p:sp>
        <p:nvSpPr>
          <p:cNvPr id="3" name="Segnaposto contenuto 2"/>
          <p:cNvSpPr>
            <a:spLocks noGrp="1"/>
          </p:cNvSpPr>
          <p:nvPr>
            <p:ph sz="quarter" idx="13"/>
          </p:nvPr>
        </p:nvSpPr>
        <p:spPr>
          <a:xfrm>
            <a:off x="457200" y="620689"/>
            <a:ext cx="3322712" cy="4248472"/>
          </a:xfrm>
        </p:spPr>
        <p:txBody>
          <a:bodyPr/>
          <a:lstStyle/>
          <a:p>
            <a:r>
              <a:rPr lang="it-IT" dirty="0" smtClean="0"/>
              <a:t>Lo sport, fatto bene, è strumento di salute e va raccomandato ai giovani, se privo di rischio.</a:t>
            </a:r>
            <a:endParaRPr lang="it-IT" dirty="0"/>
          </a:p>
        </p:txBody>
      </p:sp>
      <p:pic>
        <p:nvPicPr>
          <p:cNvPr id="7" name="Segnaposto contenuto 6" descr="Baseball.jpg"/>
          <p:cNvPicPr>
            <a:picLocks noGrp="1" noChangeAspect="1"/>
          </p:cNvPicPr>
          <p:nvPr>
            <p:ph sz="quarter" idx="14"/>
          </p:nvPr>
        </p:nvPicPr>
        <p:blipFill>
          <a:blip r:embed="rId2" cstate="print"/>
          <a:stretch>
            <a:fillRect/>
          </a:stretch>
        </p:blipFill>
        <p:spPr>
          <a:xfrm>
            <a:off x="4283968" y="332656"/>
            <a:ext cx="4604705" cy="417646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3106780813"/>
              </p:ext>
            </p:extLst>
          </p:nvPr>
        </p:nvGraphicFramePr>
        <p:xfrm>
          <a:off x="611560" y="1844824"/>
          <a:ext cx="3121025" cy="3881437"/>
        </p:xfrm>
        <a:graphic>
          <a:graphicData uri="http://schemas.openxmlformats.org/presentationml/2006/ole">
            <mc:AlternateContent xmlns:mc="http://schemas.openxmlformats.org/markup-compatibility/2006">
              <mc:Choice xmlns:v="urn:schemas-microsoft-com:vml" Requires="v">
                <p:oleObj spid="_x0000_s1030" name="Fotografia Photo Editor" r:id="rId4" imgW="4258269" imgH="5296639" progId="">
                  <p:embed/>
                </p:oleObj>
              </mc:Choice>
              <mc:Fallback>
                <p:oleObj name="Fotografia Photo Editor" r:id="rId4" imgW="4258269" imgH="529663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844824"/>
                        <a:ext cx="3121025" cy="388143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ttangolo 4"/>
          <p:cNvSpPr>
            <a:spLocks noChangeArrowheads="1"/>
          </p:cNvSpPr>
          <p:nvPr/>
        </p:nvSpPr>
        <p:spPr bwMode="auto">
          <a:xfrm>
            <a:off x="1143000" y="620688"/>
            <a:ext cx="7358063" cy="667875"/>
          </a:xfrm>
          <a:prstGeom prst="rect">
            <a:avLst/>
          </a:prstGeom>
          <a:noFill/>
          <a:ln w="57150">
            <a:solidFill>
              <a:schemeClr val="tx1"/>
            </a:solidFill>
            <a:miter lim="800000"/>
            <a:headEnd/>
            <a:tailEnd/>
          </a:ln>
        </p:spPr>
        <p:txBody>
          <a:bodyPr wrap="square">
            <a:spAutoFit/>
          </a:bodyPr>
          <a:lstStyle/>
          <a:p>
            <a:pPr algn="ctr">
              <a:lnSpc>
                <a:spcPct val="85000"/>
              </a:lnSpc>
            </a:pPr>
            <a:r>
              <a:rPr lang="it-IT" sz="4400" dirty="0">
                <a:solidFill>
                  <a:srgbClr val="FF0000"/>
                </a:solidFill>
                <a:latin typeface="Verdana" pitchFamily="34" charset="0"/>
              </a:rPr>
              <a:t>Effetto dose-risposta</a:t>
            </a:r>
          </a:p>
        </p:txBody>
      </p:sp>
      <p:sp>
        <p:nvSpPr>
          <p:cNvPr id="6" name="Rettangolo 5"/>
          <p:cNvSpPr/>
          <p:nvPr/>
        </p:nvSpPr>
        <p:spPr>
          <a:xfrm>
            <a:off x="4214813" y="1916832"/>
            <a:ext cx="4357687" cy="1975926"/>
          </a:xfrm>
          <a:prstGeom prst="rect">
            <a:avLst/>
          </a:prstGeom>
          <a:solidFill>
            <a:schemeClr val="accent1">
              <a:lumMod val="40000"/>
              <a:lumOff val="60000"/>
            </a:schemeClr>
          </a:solidFill>
          <a:ln w="38100">
            <a:solidFill>
              <a:schemeClr val="bg2"/>
            </a:solidFill>
          </a:ln>
        </p:spPr>
        <p:txBody>
          <a:bodyPr wrap="square">
            <a:spAutoFit/>
          </a:bodyPr>
          <a:lstStyle/>
          <a:p>
            <a:pPr algn="ctr" fontAlgn="auto">
              <a:lnSpc>
                <a:spcPct val="85000"/>
              </a:lnSpc>
              <a:spcBef>
                <a:spcPts val="0"/>
              </a:spcBef>
              <a:spcAft>
                <a:spcPts val="0"/>
              </a:spcAft>
              <a:defRPr/>
            </a:pPr>
            <a:r>
              <a:rPr lang="it-IT" sz="2400" dirty="0">
                <a:solidFill>
                  <a:prstClr val="black"/>
                </a:solidFill>
                <a:latin typeface="+mn-lt"/>
                <a:cs typeface="+mn-cs"/>
              </a:rPr>
              <a:t>Aumentando il livello di attività aumentano i benefici per la salute e si riducono morbilità e mortalità soprattutto per CHD.</a:t>
            </a:r>
          </a:p>
        </p:txBody>
      </p:sp>
      <p:sp>
        <p:nvSpPr>
          <p:cNvPr id="9" name="CasellaDiTesto 8"/>
          <p:cNvSpPr txBox="1"/>
          <p:nvPr/>
        </p:nvSpPr>
        <p:spPr>
          <a:xfrm>
            <a:off x="4214814" y="4653136"/>
            <a:ext cx="4286250" cy="923330"/>
          </a:xfrm>
          <a:prstGeom prst="rect">
            <a:avLst/>
          </a:prstGeom>
          <a:solidFill>
            <a:schemeClr val="accent1">
              <a:lumMod val="40000"/>
              <a:lumOff val="60000"/>
            </a:schemeClr>
          </a:solidFill>
          <a:ln w="38100">
            <a:solidFill>
              <a:schemeClr val="bg2"/>
            </a:solidFill>
          </a:ln>
        </p:spPr>
        <p:txBody>
          <a:bodyPr wrap="square">
            <a:spAutoFit/>
          </a:bodyPr>
          <a:lstStyle/>
          <a:p>
            <a:pPr fontAlgn="auto">
              <a:spcBef>
                <a:spcPts val="0"/>
              </a:spcBef>
              <a:spcAft>
                <a:spcPts val="0"/>
              </a:spcAft>
              <a:defRPr/>
            </a:pPr>
            <a:r>
              <a:rPr lang="it-IT" dirty="0">
                <a:solidFill>
                  <a:prstClr val="black"/>
                </a:solidFill>
                <a:latin typeface="+mn-lt"/>
                <a:cs typeface="+mn-cs"/>
              </a:rPr>
              <a:t>l'equazione corretta non è sport=salute. L'equazione esatta è </a:t>
            </a:r>
          </a:p>
          <a:p>
            <a:pPr fontAlgn="auto">
              <a:spcBef>
                <a:spcPts val="0"/>
              </a:spcBef>
              <a:spcAft>
                <a:spcPts val="0"/>
              </a:spcAft>
              <a:defRPr/>
            </a:pPr>
            <a:r>
              <a:rPr lang="it-IT" dirty="0">
                <a:solidFill>
                  <a:srgbClr val="FF0000"/>
                </a:solidFill>
                <a:latin typeface="+mn-lt"/>
                <a:cs typeface="+mn-cs"/>
              </a:rPr>
              <a:t>"sport fatto bene"=salute</a:t>
            </a:r>
            <a:r>
              <a:rPr lang="it-IT" dirty="0">
                <a:solidFill>
                  <a:prstClr val="black"/>
                </a:solidFill>
                <a:latin typeface="+mn-lt"/>
                <a:cs typeface="+mn-cs"/>
              </a:rPr>
              <a:t>. </a:t>
            </a:r>
          </a:p>
        </p:txBody>
      </p:sp>
      <p:sp>
        <p:nvSpPr>
          <p:cNvPr id="1030" name="Segnaposto piè di pagina 6"/>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it-IT" smtClean="0">
                <a:solidFill>
                  <a:srgbClr val="A7A399"/>
                </a:solidFill>
              </a:rPr>
              <a:t>dottor gennaro buonfiglio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ppt_x</p:attrName>
                                        </p:attrNameLst>
                                      </p:cBhvr>
                                      <p:tavLst>
                                        <p:tav tm="0">
                                          <p:val>
                                            <p:fltVal val="0.5"/>
                                          </p:val>
                                        </p:tav>
                                        <p:tav tm="100000">
                                          <p:val>
                                            <p:strVal val="#ppt_x"/>
                                          </p:val>
                                        </p:tav>
                                      </p:tavLst>
                                    </p:anim>
                                    <p:anim calcmode="lin" valueType="num">
                                      <p:cBhvr>
                                        <p:cTn id="10" dur="500" fill="hold"/>
                                        <p:tgtEl>
                                          <p:spTgt spid="2662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par>
                          <p:cTn id="17" fill="hold">
                            <p:stCondLst>
                              <p:cond delay="1500"/>
                            </p:stCondLst>
                            <p:childTnLst>
                              <p:par>
                                <p:cTn id="18" presetID="21" presetClass="entr" presetSubtype="4" fill="hold" nodeType="afterEffect">
                                  <p:stCondLst>
                                    <p:cond delay="0"/>
                                  </p:stCondLst>
                                  <p:childTnLst>
                                    <p:set>
                                      <p:cBhvr>
                                        <p:cTn id="19" dur="1" fill="hold">
                                          <p:stCondLst>
                                            <p:cond delay="0"/>
                                          </p:stCondLst>
                                        </p:cTn>
                                        <p:tgtEl>
                                          <p:spTgt spid="26626"/>
                                        </p:tgtEl>
                                        <p:attrNameLst>
                                          <p:attrName>style.visibility</p:attrName>
                                        </p:attrNameLst>
                                      </p:cBhvr>
                                      <p:to>
                                        <p:strVal val="visible"/>
                                      </p:to>
                                    </p:set>
                                    <p:animEffect transition="in" filter="wheel(4)">
                                      <p:cBhvr>
                                        <p:cTn id="20" dur="2000"/>
                                        <p:tgtEl>
                                          <p:spTgt spid="26626"/>
                                        </p:tgtEl>
                                      </p:cBhvr>
                                    </p:animEffect>
                                  </p:childTnLst>
                                </p:cTn>
                              </p:par>
                            </p:childTnLst>
                          </p:cTn>
                        </p:par>
                        <p:par>
                          <p:cTn id="21" fill="hold">
                            <p:stCondLst>
                              <p:cond delay="3500"/>
                            </p:stCondLst>
                            <p:childTnLst>
                              <p:par>
                                <p:cTn id="22" presetID="5"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noChangeAspect="1"/>
          </p:cNvGrpSpPr>
          <p:nvPr/>
        </p:nvGrpSpPr>
        <p:grpSpPr bwMode="auto">
          <a:xfrm>
            <a:off x="395288" y="1341438"/>
            <a:ext cx="8280400" cy="4659312"/>
            <a:chOff x="1589" y="2220"/>
            <a:chExt cx="7064" cy="5805"/>
          </a:xfrm>
        </p:grpSpPr>
        <p:sp>
          <p:nvSpPr>
            <p:cNvPr id="34821" name="AutoShape 32"/>
            <p:cNvSpPr>
              <a:spLocks noChangeAspect="1" noChangeArrowheads="1"/>
            </p:cNvSpPr>
            <p:nvPr/>
          </p:nvSpPr>
          <p:spPr bwMode="auto">
            <a:xfrm>
              <a:off x="1589" y="2220"/>
              <a:ext cx="7064" cy="5805"/>
            </a:xfrm>
            <a:prstGeom prst="rect">
              <a:avLst/>
            </a:prstGeom>
            <a:noFill/>
            <a:ln w="57150">
              <a:solidFill>
                <a:schemeClr val="tx1"/>
              </a:solidFill>
              <a:miter lim="800000"/>
              <a:headEnd/>
              <a:tailEnd/>
            </a:ln>
          </p:spPr>
          <p:txBody>
            <a:bodyPr/>
            <a:lstStyle/>
            <a:p>
              <a:endParaRPr lang="it-IT">
                <a:solidFill>
                  <a:srgbClr val="000000"/>
                </a:solidFill>
                <a:latin typeface="Verdana" pitchFamily="34" charset="0"/>
              </a:endParaRPr>
            </a:p>
          </p:txBody>
        </p:sp>
        <p:sp>
          <p:nvSpPr>
            <p:cNvPr id="34822" name="Line 33"/>
            <p:cNvSpPr>
              <a:spLocks noChangeShapeType="1"/>
            </p:cNvSpPr>
            <p:nvPr/>
          </p:nvSpPr>
          <p:spPr bwMode="auto">
            <a:xfrm flipV="1">
              <a:off x="2132" y="2895"/>
              <a:ext cx="0" cy="2970"/>
            </a:xfrm>
            <a:prstGeom prst="line">
              <a:avLst/>
            </a:prstGeom>
            <a:noFill/>
            <a:ln w="12700">
              <a:solidFill>
                <a:srgbClr val="000000"/>
              </a:solidFill>
              <a:round/>
              <a:headEnd/>
              <a:tailEnd type="triangle" w="med" len="med"/>
            </a:ln>
          </p:spPr>
          <p:txBody>
            <a:bodyPr/>
            <a:lstStyle/>
            <a:p>
              <a:endParaRPr lang="it-IT"/>
            </a:p>
          </p:txBody>
        </p:sp>
        <p:sp>
          <p:nvSpPr>
            <p:cNvPr id="34823" name="Line 34"/>
            <p:cNvSpPr>
              <a:spLocks noChangeShapeType="1"/>
            </p:cNvSpPr>
            <p:nvPr/>
          </p:nvSpPr>
          <p:spPr bwMode="auto">
            <a:xfrm>
              <a:off x="2404" y="2895"/>
              <a:ext cx="0" cy="2970"/>
            </a:xfrm>
            <a:prstGeom prst="line">
              <a:avLst/>
            </a:prstGeom>
            <a:noFill/>
            <a:ln w="57150">
              <a:solidFill>
                <a:srgbClr val="000000"/>
              </a:solidFill>
              <a:round/>
              <a:headEnd/>
              <a:tailEnd/>
            </a:ln>
          </p:spPr>
          <p:txBody>
            <a:bodyPr/>
            <a:lstStyle/>
            <a:p>
              <a:endParaRPr lang="it-IT"/>
            </a:p>
          </p:txBody>
        </p:sp>
        <p:sp>
          <p:nvSpPr>
            <p:cNvPr id="34824" name="Line 35"/>
            <p:cNvSpPr>
              <a:spLocks noChangeShapeType="1"/>
            </p:cNvSpPr>
            <p:nvPr/>
          </p:nvSpPr>
          <p:spPr bwMode="auto">
            <a:xfrm flipV="1">
              <a:off x="2404" y="5865"/>
              <a:ext cx="4755" cy="1"/>
            </a:xfrm>
            <a:prstGeom prst="line">
              <a:avLst/>
            </a:prstGeom>
            <a:noFill/>
            <a:ln w="57150">
              <a:solidFill>
                <a:srgbClr val="000000"/>
              </a:solidFill>
              <a:round/>
              <a:headEnd/>
              <a:tailEnd/>
            </a:ln>
          </p:spPr>
          <p:txBody>
            <a:bodyPr/>
            <a:lstStyle/>
            <a:p>
              <a:endParaRPr lang="it-IT"/>
            </a:p>
          </p:txBody>
        </p:sp>
        <p:sp>
          <p:nvSpPr>
            <p:cNvPr id="34825" name="Line 36"/>
            <p:cNvSpPr>
              <a:spLocks noChangeShapeType="1"/>
            </p:cNvSpPr>
            <p:nvPr/>
          </p:nvSpPr>
          <p:spPr bwMode="auto">
            <a:xfrm>
              <a:off x="3491" y="5865"/>
              <a:ext cx="0" cy="135"/>
            </a:xfrm>
            <a:prstGeom prst="line">
              <a:avLst/>
            </a:prstGeom>
            <a:noFill/>
            <a:ln w="9525">
              <a:solidFill>
                <a:srgbClr val="000000"/>
              </a:solidFill>
              <a:round/>
              <a:headEnd/>
              <a:tailEnd/>
            </a:ln>
          </p:spPr>
          <p:txBody>
            <a:bodyPr/>
            <a:lstStyle/>
            <a:p>
              <a:endParaRPr lang="it-IT"/>
            </a:p>
          </p:txBody>
        </p:sp>
        <p:sp>
          <p:nvSpPr>
            <p:cNvPr id="34826" name="Line 37"/>
            <p:cNvSpPr>
              <a:spLocks noChangeShapeType="1"/>
            </p:cNvSpPr>
            <p:nvPr/>
          </p:nvSpPr>
          <p:spPr bwMode="auto">
            <a:xfrm>
              <a:off x="4578" y="5865"/>
              <a:ext cx="0" cy="135"/>
            </a:xfrm>
            <a:prstGeom prst="line">
              <a:avLst/>
            </a:prstGeom>
            <a:noFill/>
            <a:ln w="9525">
              <a:solidFill>
                <a:srgbClr val="000000"/>
              </a:solidFill>
              <a:round/>
              <a:headEnd/>
              <a:tailEnd/>
            </a:ln>
          </p:spPr>
          <p:txBody>
            <a:bodyPr/>
            <a:lstStyle/>
            <a:p>
              <a:endParaRPr lang="it-IT"/>
            </a:p>
          </p:txBody>
        </p:sp>
        <p:sp>
          <p:nvSpPr>
            <p:cNvPr id="34827" name="Line 38"/>
            <p:cNvSpPr>
              <a:spLocks noChangeShapeType="1"/>
            </p:cNvSpPr>
            <p:nvPr/>
          </p:nvSpPr>
          <p:spPr bwMode="auto">
            <a:xfrm>
              <a:off x="5800" y="5865"/>
              <a:ext cx="0" cy="135"/>
            </a:xfrm>
            <a:prstGeom prst="line">
              <a:avLst/>
            </a:prstGeom>
            <a:noFill/>
            <a:ln w="9525">
              <a:solidFill>
                <a:srgbClr val="000000"/>
              </a:solidFill>
              <a:round/>
              <a:headEnd/>
              <a:tailEnd/>
            </a:ln>
          </p:spPr>
          <p:txBody>
            <a:bodyPr/>
            <a:lstStyle/>
            <a:p>
              <a:endParaRPr lang="it-IT"/>
            </a:p>
          </p:txBody>
        </p:sp>
        <p:sp>
          <p:nvSpPr>
            <p:cNvPr id="34828" name="Line 39"/>
            <p:cNvSpPr>
              <a:spLocks noChangeShapeType="1"/>
            </p:cNvSpPr>
            <p:nvPr/>
          </p:nvSpPr>
          <p:spPr bwMode="auto">
            <a:xfrm>
              <a:off x="6887" y="5865"/>
              <a:ext cx="0" cy="135"/>
            </a:xfrm>
            <a:prstGeom prst="line">
              <a:avLst/>
            </a:prstGeom>
            <a:noFill/>
            <a:ln w="9525">
              <a:solidFill>
                <a:srgbClr val="000000"/>
              </a:solidFill>
              <a:round/>
              <a:headEnd/>
              <a:tailEnd/>
            </a:ln>
          </p:spPr>
          <p:txBody>
            <a:bodyPr/>
            <a:lstStyle/>
            <a:p>
              <a:endParaRPr lang="it-IT"/>
            </a:p>
          </p:txBody>
        </p:sp>
        <p:sp>
          <p:nvSpPr>
            <p:cNvPr id="34829" name="Line 40"/>
            <p:cNvSpPr>
              <a:spLocks noChangeShapeType="1"/>
            </p:cNvSpPr>
            <p:nvPr/>
          </p:nvSpPr>
          <p:spPr bwMode="auto">
            <a:xfrm flipV="1">
              <a:off x="4578" y="3435"/>
              <a:ext cx="0" cy="2430"/>
            </a:xfrm>
            <a:prstGeom prst="line">
              <a:avLst/>
            </a:prstGeom>
            <a:noFill/>
            <a:ln w="28575">
              <a:solidFill>
                <a:srgbClr val="33CCCC"/>
              </a:solidFill>
              <a:round/>
              <a:headEnd/>
              <a:tailEnd/>
            </a:ln>
          </p:spPr>
          <p:txBody>
            <a:bodyPr/>
            <a:lstStyle/>
            <a:p>
              <a:endParaRPr lang="it-IT"/>
            </a:p>
          </p:txBody>
        </p:sp>
        <p:sp>
          <p:nvSpPr>
            <p:cNvPr id="34830" name="Line 41"/>
            <p:cNvSpPr>
              <a:spLocks noChangeShapeType="1"/>
            </p:cNvSpPr>
            <p:nvPr/>
          </p:nvSpPr>
          <p:spPr bwMode="auto">
            <a:xfrm flipV="1">
              <a:off x="5800" y="3435"/>
              <a:ext cx="0" cy="2430"/>
            </a:xfrm>
            <a:prstGeom prst="line">
              <a:avLst/>
            </a:prstGeom>
            <a:noFill/>
            <a:ln w="28575">
              <a:solidFill>
                <a:srgbClr val="33CCCC"/>
              </a:solidFill>
              <a:round/>
              <a:headEnd/>
              <a:tailEnd/>
            </a:ln>
          </p:spPr>
          <p:txBody>
            <a:bodyPr/>
            <a:lstStyle/>
            <a:p>
              <a:endParaRPr lang="it-IT"/>
            </a:p>
          </p:txBody>
        </p:sp>
        <p:sp>
          <p:nvSpPr>
            <p:cNvPr id="34831" name="Line 42"/>
            <p:cNvSpPr>
              <a:spLocks noChangeShapeType="1"/>
            </p:cNvSpPr>
            <p:nvPr/>
          </p:nvSpPr>
          <p:spPr bwMode="auto">
            <a:xfrm>
              <a:off x="4713" y="3570"/>
              <a:ext cx="951" cy="0"/>
            </a:xfrm>
            <a:prstGeom prst="line">
              <a:avLst/>
            </a:prstGeom>
            <a:noFill/>
            <a:ln w="12700">
              <a:solidFill>
                <a:srgbClr val="000000"/>
              </a:solidFill>
              <a:round/>
              <a:headEnd type="diamond" w="med" len="med"/>
              <a:tailEnd type="diamond" w="med" len="med"/>
            </a:ln>
          </p:spPr>
          <p:txBody>
            <a:bodyPr/>
            <a:lstStyle/>
            <a:p>
              <a:endParaRPr lang="it-IT"/>
            </a:p>
          </p:txBody>
        </p:sp>
        <p:sp>
          <p:nvSpPr>
            <p:cNvPr id="34832" name="Line 43"/>
            <p:cNvSpPr>
              <a:spLocks noChangeShapeType="1"/>
            </p:cNvSpPr>
            <p:nvPr/>
          </p:nvSpPr>
          <p:spPr bwMode="auto">
            <a:xfrm>
              <a:off x="4713" y="3570"/>
              <a:ext cx="951" cy="0"/>
            </a:xfrm>
            <a:prstGeom prst="line">
              <a:avLst/>
            </a:prstGeom>
            <a:noFill/>
            <a:ln w="9525">
              <a:solidFill>
                <a:srgbClr val="000000"/>
              </a:solidFill>
              <a:round/>
              <a:headEnd type="triangle" w="med" len="med"/>
              <a:tailEnd type="triangle" w="med" len="med"/>
            </a:ln>
          </p:spPr>
          <p:txBody>
            <a:bodyPr/>
            <a:lstStyle/>
            <a:p>
              <a:endParaRPr lang="it-IT"/>
            </a:p>
          </p:txBody>
        </p:sp>
        <p:sp>
          <p:nvSpPr>
            <p:cNvPr id="34833" name="Freeform 44"/>
            <p:cNvSpPr>
              <a:spLocks/>
            </p:cNvSpPr>
            <p:nvPr/>
          </p:nvSpPr>
          <p:spPr bwMode="auto">
            <a:xfrm>
              <a:off x="2947" y="4200"/>
              <a:ext cx="3985" cy="1395"/>
            </a:xfrm>
            <a:custGeom>
              <a:avLst/>
              <a:gdLst>
                <a:gd name="T0" fmla="*/ 0 w 5280"/>
                <a:gd name="T1" fmla="*/ 25 h 1860"/>
                <a:gd name="T2" fmla="*/ 38 w 5280"/>
                <a:gd name="T3" fmla="*/ 22 h 1860"/>
                <a:gd name="T4" fmla="*/ 55 w 5280"/>
                <a:gd name="T5" fmla="*/ 20 h 1860"/>
                <a:gd name="T6" fmla="*/ 75 w 5280"/>
                <a:gd name="T7" fmla="*/ 8 h 1860"/>
                <a:gd name="T8" fmla="*/ 76 w 5280"/>
                <a:gd name="T9" fmla="*/ 2 h 1860"/>
                <a:gd name="T10" fmla="*/ 76 w 5280"/>
                <a:gd name="T11" fmla="*/ 4 h 1860"/>
                <a:gd name="T12" fmla="*/ 0 60000 65536"/>
                <a:gd name="T13" fmla="*/ 0 60000 65536"/>
                <a:gd name="T14" fmla="*/ 0 60000 65536"/>
                <a:gd name="T15" fmla="*/ 0 60000 65536"/>
                <a:gd name="T16" fmla="*/ 0 60000 65536"/>
                <a:gd name="T17" fmla="*/ 0 60000 65536"/>
                <a:gd name="T18" fmla="*/ 0 w 5280"/>
                <a:gd name="T19" fmla="*/ 0 h 1860"/>
                <a:gd name="T20" fmla="*/ 5280 w 5280"/>
                <a:gd name="T21" fmla="*/ 1860 h 1860"/>
              </a:gdLst>
              <a:ahLst/>
              <a:cxnLst>
                <a:cxn ang="T12">
                  <a:pos x="T0" y="T1"/>
                </a:cxn>
                <a:cxn ang="T13">
                  <a:pos x="T2" y="T3"/>
                </a:cxn>
                <a:cxn ang="T14">
                  <a:pos x="T4" y="T5"/>
                </a:cxn>
                <a:cxn ang="T15">
                  <a:pos x="T6" y="T7"/>
                </a:cxn>
                <a:cxn ang="T16">
                  <a:pos x="T8" y="T9"/>
                </a:cxn>
                <a:cxn ang="T17">
                  <a:pos x="T10" y="T11"/>
                </a:cxn>
              </a:cxnLst>
              <a:rect l="T18" t="T19" r="T20" b="T21"/>
              <a:pathLst>
                <a:path w="5280" h="1860">
                  <a:moveTo>
                    <a:pt x="0" y="1860"/>
                  </a:moveTo>
                  <a:cubicBezTo>
                    <a:pt x="945" y="1800"/>
                    <a:pt x="1890" y="1740"/>
                    <a:pt x="2520" y="1680"/>
                  </a:cubicBezTo>
                  <a:cubicBezTo>
                    <a:pt x="3150" y="1620"/>
                    <a:pt x="3360" y="1680"/>
                    <a:pt x="3780" y="1500"/>
                  </a:cubicBezTo>
                  <a:cubicBezTo>
                    <a:pt x="4200" y="1320"/>
                    <a:pt x="4800" y="840"/>
                    <a:pt x="5040" y="600"/>
                  </a:cubicBezTo>
                  <a:cubicBezTo>
                    <a:pt x="5280" y="360"/>
                    <a:pt x="5190" y="120"/>
                    <a:pt x="5220" y="60"/>
                  </a:cubicBezTo>
                  <a:cubicBezTo>
                    <a:pt x="5250" y="0"/>
                    <a:pt x="5235" y="120"/>
                    <a:pt x="5220" y="240"/>
                  </a:cubicBezTo>
                </a:path>
              </a:pathLst>
            </a:custGeom>
            <a:noFill/>
            <a:ln w="28575">
              <a:solidFill>
                <a:srgbClr val="FF0000"/>
              </a:solidFill>
              <a:round/>
              <a:headEnd/>
              <a:tailEnd/>
            </a:ln>
          </p:spPr>
          <p:txBody>
            <a:bodyPr/>
            <a:lstStyle/>
            <a:p>
              <a:endParaRPr lang="it-IT"/>
            </a:p>
          </p:txBody>
        </p:sp>
        <p:sp>
          <p:nvSpPr>
            <p:cNvPr id="34834" name="Freeform 45"/>
            <p:cNvSpPr>
              <a:spLocks/>
            </p:cNvSpPr>
            <p:nvPr/>
          </p:nvSpPr>
          <p:spPr bwMode="auto">
            <a:xfrm>
              <a:off x="2811" y="3570"/>
              <a:ext cx="3940" cy="1890"/>
            </a:xfrm>
            <a:custGeom>
              <a:avLst/>
              <a:gdLst>
                <a:gd name="T0" fmla="*/ 76 w 5220"/>
                <a:gd name="T1" fmla="*/ 0 h 2520"/>
                <a:gd name="T2" fmla="*/ 34 w 5220"/>
                <a:gd name="T3" fmla="*/ 4 h 2520"/>
                <a:gd name="T4" fmla="*/ 13 w 5220"/>
                <a:gd name="T5" fmla="*/ 12 h 2520"/>
                <a:gd name="T6" fmla="*/ 0 w 5220"/>
                <a:gd name="T7" fmla="*/ 34 h 2520"/>
                <a:gd name="T8" fmla="*/ 0 60000 65536"/>
                <a:gd name="T9" fmla="*/ 0 60000 65536"/>
                <a:gd name="T10" fmla="*/ 0 60000 65536"/>
                <a:gd name="T11" fmla="*/ 0 60000 65536"/>
                <a:gd name="T12" fmla="*/ 0 w 5220"/>
                <a:gd name="T13" fmla="*/ 0 h 2520"/>
                <a:gd name="T14" fmla="*/ 5220 w 5220"/>
                <a:gd name="T15" fmla="*/ 2520 h 2520"/>
              </a:gdLst>
              <a:ahLst/>
              <a:cxnLst>
                <a:cxn ang="T8">
                  <a:pos x="T0" y="T1"/>
                </a:cxn>
                <a:cxn ang="T9">
                  <a:pos x="T2" y="T3"/>
                </a:cxn>
                <a:cxn ang="T10">
                  <a:pos x="T4" y="T5"/>
                </a:cxn>
                <a:cxn ang="T11">
                  <a:pos x="T6" y="T7"/>
                </a:cxn>
              </a:cxnLst>
              <a:rect l="T12" t="T13" r="T14" b="T15"/>
              <a:pathLst>
                <a:path w="5220" h="2520">
                  <a:moveTo>
                    <a:pt x="5220" y="0"/>
                  </a:moveTo>
                  <a:cubicBezTo>
                    <a:pt x="4140" y="105"/>
                    <a:pt x="3060" y="210"/>
                    <a:pt x="2340" y="360"/>
                  </a:cubicBezTo>
                  <a:cubicBezTo>
                    <a:pt x="1620" y="510"/>
                    <a:pt x="1290" y="540"/>
                    <a:pt x="900" y="900"/>
                  </a:cubicBezTo>
                  <a:cubicBezTo>
                    <a:pt x="510" y="1260"/>
                    <a:pt x="150" y="2250"/>
                    <a:pt x="0" y="2520"/>
                  </a:cubicBezTo>
                </a:path>
              </a:pathLst>
            </a:custGeom>
            <a:noFill/>
            <a:ln w="28575">
              <a:solidFill>
                <a:srgbClr val="333399"/>
              </a:solidFill>
              <a:round/>
              <a:headEnd/>
              <a:tailEnd/>
            </a:ln>
          </p:spPr>
          <p:txBody>
            <a:bodyPr/>
            <a:lstStyle/>
            <a:p>
              <a:endParaRPr lang="it-IT"/>
            </a:p>
          </p:txBody>
        </p:sp>
        <p:sp>
          <p:nvSpPr>
            <p:cNvPr id="34835" name="Text Box 46"/>
            <p:cNvSpPr txBox="1">
              <a:spLocks noChangeArrowheads="1"/>
            </p:cNvSpPr>
            <p:nvPr/>
          </p:nvSpPr>
          <p:spPr bwMode="auto">
            <a:xfrm>
              <a:off x="4713" y="3975"/>
              <a:ext cx="951" cy="1080"/>
            </a:xfrm>
            <a:prstGeom prst="rect">
              <a:avLst/>
            </a:prstGeom>
            <a:solidFill>
              <a:srgbClr val="CCFFFF"/>
            </a:solidFill>
            <a:ln w="9525">
              <a:solidFill>
                <a:srgbClr val="000000"/>
              </a:solidFill>
              <a:miter lim="800000"/>
              <a:headEnd/>
              <a:tailEnd/>
            </a:ln>
          </p:spPr>
          <p:txBody>
            <a:bodyPr/>
            <a:lstStyle/>
            <a:p>
              <a:r>
                <a:rPr lang="it-IT" sz="900" b="1">
                  <a:solidFill>
                    <a:srgbClr val="800080"/>
                  </a:solidFill>
                  <a:latin typeface="Verdana" pitchFamily="34" charset="0"/>
                </a:rPr>
                <a:t>Intensità</a:t>
              </a:r>
            </a:p>
            <a:p>
              <a:r>
                <a:rPr lang="it-IT" sz="900" b="1">
                  <a:solidFill>
                    <a:srgbClr val="800080"/>
                  </a:solidFill>
                  <a:latin typeface="Verdana" pitchFamily="34" charset="0"/>
                </a:rPr>
                <a:t>Frequenza</a:t>
              </a:r>
            </a:p>
            <a:p>
              <a:r>
                <a:rPr lang="it-IT" sz="900" b="1">
                  <a:solidFill>
                    <a:srgbClr val="800080"/>
                  </a:solidFill>
                  <a:latin typeface="Verdana" pitchFamily="34" charset="0"/>
                </a:rPr>
                <a:t>Durata ottimale di allenamento</a:t>
              </a:r>
              <a:endParaRPr lang="it-IT">
                <a:solidFill>
                  <a:srgbClr val="000000"/>
                </a:solidFill>
                <a:latin typeface="Verdana" pitchFamily="34" charset="0"/>
              </a:endParaRPr>
            </a:p>
          </p:txBody>
        </p:sp>
        <p:sp>
          <p:nvSpPr>
            <p:cNvPr id="34836" name="Line 47"/>
            <p:cNvSpPr>
              <a:spLocks noChangeShapeType="1"/>
            </p:cNvSpPr>
            <p:nvPr/>
          </p:nvSpPr>
          <p:spPr bwMode="auto">
            <a:xfrm>
              <a:off x="3083" y="3030"/>
              <a:ext cx="679" cy="945"/>
            </a:xfrm>
            <a:prstGeom prst="line">
              <a:avLst/>
            </a:prstGeom>
            <a:noFill/>
            <a:ln w="12700">
              <a:solidFill>
                <a:srgbClr val="333399"/>
              </a:solidFill>
              <a:round/>
              <a:headEnd/>
              <a:tailEnd type="triangle" w="med" len="med"/>
            </a:ln>
          </p:spPr>
          <p:txBody>
            <a:bodyPr/>
            <a:lstStyle/>
            <a:p>
              <a:endParaRPr lang="it-IT"/>
            </a:p>
          </p:txBody>
        </p:sp>
        <p:sp>
          <p:nvSpPr>
            <p:cNvPr id="34837" name="Text Box 48"/>
            <p:cNvSpPr txBox="1">
              <a:spLocks noChangeArrowheads="1"/>
            </p:cNvSpPr>
            <p:nvPr/>
          </p:nvSpPr>
          <p:spPr bwMode="auto">
            <a:xfrm>
              <a:off x="2811" y="2760"/>
              <a:ext cx="1631" cy="270"/>
            </a:xfrm>
            <a:prstGeom prst="rect">
              <a:avLst/>
            </a:prstGeom>
            <a:solidFill>
              <a:srgbClr val="FFFFFF"/>
            </a:solidFill>
            <a:ln w="9525">
              <a:solidFill>
                <a:srgbClr val="333399"/>
              </a:solidFill>
              <a:miter lim="800000"/>
              <a:headEnd/>
              <a:tailEnd/>
            </a:ln>
          </p:spPr>
          <p:txBody>
            <a:bodyPr/>
            <a:lstStyle/>
            <a:p>
              <a:r>
                <a:rPr lang="it-IT" sz="900" b="1">
                  <a:solidFill>
                    <a:srgbClr val="000080"/>
                  </a:solidFill>
                  <a:latin typeface="Verdana" pitchFamily="34" charset="0"/>
                </a:rPr>
                <a:t>Aumento del VO2 max </a:t>
              </a:r>
              <a:endParaRPr lang="it-IT">
                <a:solidFill>
                  <a:srgbClr val="000000"/>
                </a:solidFill>
                <a:latin typeface="Verdana" pitchFamily="34" charset="0"/>
              </a:endParaRPr>
            </a:p>
          </p:txBody>
        </p:sp>
        <p:sp>
          <p:nvSpPr>
            <p:cNvPr id="34838" name="Line 49"/>
            <p:cNvSpPr>
              <a:spLocks noChangeShapeType="1"/>
            </p:cNvSpPr>
            <p:nvPr/>
          </p:nvSpPr>
          <p:spPr bwMode="auto">
            <a:xfrm flipH="1" flipV="1">
              <a:off x="6887" y="4515"/>
              <a:ext cx="1223" cy="270"/>
            </a:xfrm>
            <a:prstGeom prst="line">
              <a:avLst/>
            </a:prstGeom>
            <a:noFill/>
            <a:ln w="9525">
              <a:solidFill>
                <a:srgbClr val="FF0000"/>
              </a:solidFill>
              <a:round/>
              <a:headEnd/>
              <a:tailEnd type="triangle" w="med" len="med"/>
            </a:ln>
          </p:spPr>
          <p:txBody>
            <a:bodyPr/>
            <a:lstStyle/>
            <a:p>
              <a:endParaRPr lang="it-IT"/>
            </a:p>
          </p:txBody>
        </p:sp>
        <p:sp>
          <p:nvSpPr>
            <p:cNvPr id="34839" name="Text Box 50"/>
            <p:cNvSpPr txBox="1">
              <a:spLocks noChangeArrowheads="1"/>
            </p:cNvSpPr>
            <p:nvPr/>
          </p:nvSpPr>
          <p:spPr bwMode="auto">
            <a:xfrm>
              <a:off x="6479" y="4920"/>
              <a:ext cx="2038" cy="405"/>
            </a:xfrm>
            <a:prstGeom prst="rect">
              <a:avLst/>
            </a:prstGeom>
            <a:solidFill>
              <a:srgbClr val="FFFFFF"/>
            </a:solidFill>
            <a:ln w="9525">
              <a:solidFill>
                <a:srgbClr val="FF0000"/>
              </a:solidFill>
              <a:miter lim="800000"/>
              <a:headEnd/>
              <a:tailEnd/>
            </a:ln>
          </p:spPr>
          <p:txBody>
            <a:bodyPr/>
            <a:lstStyle/>
            <a:p>
              <a:r>
                <a:rPr lang="it-IT" sz="900" b="1">
                  <a:solidFill>
                    <a:srgbClr val="FF0000"/>
                  </a:solidFill>
                  <a:latin typeface="Verdana" pitchFamily="34" charset="0"/>
                </a:rPr>
                <a:t>Rischio di problemi ortopedici e complicazioni cardiovascolari</a:t>
              </a:r>
              <a:endParaRPr lang="it-IT">
                <a:solidFill>
                  <a:srgbClr val="000000"/>
                </a:solidFill>
                <a:latin typeface="Verdana" pitchFamily="34" charset="0"/>
              </a:endParaRPr>
            </a:p>
          </p:txBody>
        </p:sp>
        <p:sp>
          <p:nvSpPr>
            <p:cNvPr id="34840" name="Text Box 51"/>
            <p:cNvSpPr txBox="1">
              <a:spLocks noChangeArrowheads="1"/>
            </p:cNvSpPr>
            <p:nvPr/>
          </p:nvSpPr>
          <p:spPr bwMode="auto">
            <a:xfrm>
              <a:off x="2132" y="6000"/>
              <a:ext cx="5163" cy="270"/>
            </a:xfrm>
            <a:prstGeom prst="rect">
              <a:avLst/>
            </a:prstGeom>
            <a:solidFill>
              <a:srgbClr val="FFFFFF"/>
            </a:solidFill>
            <a:ln w="9525">
              <a:solidFill>
                <a:srgbClr val="000000"/>
              </a:solidFill>
              <a:miter lim="800000"/>
              <a:headEnd/>
              <a:tailEnd/>
            </a:ln>
          </p:spPr>
          <p:txBody>
            <a:bodyPr/>
            <a:lstStyle/>
            <a:p>
              <a:r>
                <a:rPr lang="it-IT" sz="900" b="1">
                  <a:solidFill>
                    <a:srgbClr val="000000"/>
                  </a:solidFill>
                  <a:latin typeface="Verdana" pitchFamily="34" charset="0"/>
                </a:rPr>
                <a:t>% VO2 max                40                           60                                 80                           100</a:t>
              </a:r>
              <a:endParaRPr lang="it-IT">
                <a:solidFill>
                  <a:srgbClr val="000000"/>
                </a:solidFill>
                <a:latin typeface="Verdana" pitchFamily="34" charset="0"/>
              </a:endParaRPr>
            </a:p>
          </p:txBody>
        </p:sp>
        <p:sp>
          <p:nvSpPr>
            <p:cNvPr id="34841" name="Text Box 52"/>
            <p:cNvSpPr txBox="1">
              <a:spLocks noChangeArrowheads="1"/>
            </p:cNvSpPr>
            <p:nvPr/>
          </p:nvSpPr>
          <p:spPr bwMode="auto">
            <a:xfrm>
              <a:off x="2132" y="6405"/>
              <a:ext cx="5163" cy="270"/>
            </a:xfrm>
            <a:prstGeom prst="rect">
              <a:avLst/>
            </a:prstGeom>
            <a:solidFill>
              <a:srgbClr val="FFFFFF"/>
            </a:solidFill>
            <a:ln w="9525">
              <a:solidFill>
                <a:srgbClr val="000000"/>
              </a:solidFill>
              <a:miter lim="800000"/>
              <a:headEnd/>
              <a:tailEnd/>
            </a:ln>
          </p:spPr>
          <p:txBody>
            <a:bodyPr/>
            <a:lstStyle/>
            <a:p>
              <a:r>
                <a:rPr lang="it-IT" sz="900" b="1">
                  <a:solidFill>
                    <a:srgbClr val="000000"/>
                  </a:solidFill>
                  <a:latin typeface="Verdana" pitchFamily="34" charset="0"/>
                </a:rPr>
                <a:t>Frequenza (gg/sett)    2                             3                                  4                               5</a:t>
              </a:r>
              <a:endParaRPr lang="it-IT">
                <a:solidFill>
                  <a:srgbClr val="000000"/>
                </a:solidFill>
                <a:latin typeface="Verdana" pitchFamily="34" charset="0"/>
              </a:endParaRPr>
            </a:p>
          </p:txBody>
        </p:sp>
        <p:sp>
          <p:nvSpPr>
            <p:cNvPr id="34842" name="Text Box 53"/>
            <p:cNvSpPr txBox="1">
              <a:spLocks noChangeArrowheads="1"/>
            </p:cNvSpPr>
            <p:nvPr/>
          </p:nvSpPr>
          <p:spPr bwMode="auto">
            <a:xfrm>
              <a:off x="2132" y="6810"/>
              <a:ext cx="5163" cy="270"/>
            </a:xfrm>
            <a:prstGeom prst="rect">
              <a:avLst/>
            </a:prstGeom>
            <a:solidFill>
              <a:srgbClr val="FFFFFF"/>
            </a:solidFill>
            <a:ln w="9525">
              <a:solidFill>
                <a:srgbClr val="000000"/>
              </a:solidFill>
              <a:miter lim="800000"/>
              <a:headEnd/>
              <a:tailEnd/>
            </a:ln>
          </p:spPr>
          <p:txBody>
            <a:bodyPr/>
            <a:lstStyle/>
            <a:p>
              <a:r>
                <a:rPr lang="it-IT" sz="900" b="1">
                  <a:solidFill>
                    <a:srgbClr val="000000"/>
                  </a:solidFill>
                  <a:latin typeface="Verdana" pitchFamily="34" charset="0"/>
                </a:rPr>
                <a:t>Durata  (min/gg)         10                           20                                 30                            40</a:t>
              </a:r>
              <a:endParaRPr lang="it-IT">
                <a:solidFill>
                  <a:srgbClr val="000000"/>
                </a:solidFill>
                <a:latin typeface="Verdana" pitchFamily="34" charset="0"/>
              </a:endParaRPr>
            </a:p>
          </p:txBody>
        </p:sp>
        <p:sp>
          <p:nvSpPr>
            <p:cNvPr id="3" name="Text Box 54"/>
            <p:cNvSpPr txBox="1">
              <a:spLocks noChangeArrowheads="1"/>
            </p:cNvSpPr>
            <p:nvPr/>
          </p:nvSpPr>
          <p:spPr bwMode="auto">
            <a:xfrm>
              <a:off x="1589" y="3165"/>
              <a:ext cx="408" cy="2700"/>
            </a:xfrm>
            <a:prstGeom prst="rect">
              <a:avLst/>
            </a:prstGeom>
            <a:solidFill>
              <a:schemeClr val="accent3">
                <a:lumMod val="40000"/>
                <a:lumOff val="60000"/>
              </a:schemeClr>
            </a:solidFill>
            <a:ln w="28575" cap="rnd">
              <a:solidFill>
                <a:schemeClr val="tx1"/>
              </a:solidFill>
              <a:prstDash val="sysDot"/>
              <a:miter lim="800000"/>
              <a:headEnd/>
              <a:tailEnd/>
            </a:ln>
          </p:spPr>
          <p:txBody>
            <a:bodyPr/>
            <a:lstStyle/>
            <a:p>
              <a:pPr fontAlgn="auto">
                <a:spcBef>
                  <a:spcPts val="0"/>
                </a:spcBef>
                <a:spcAft>
                  <a:spcPts val="0"/>
                </a:spcAft>
                <a:defRPr/>
              </a:pPr>
              <a:r>
                <a:rPr lang="it-IT" sz="800" b="1">
                  <a:solidFill>
                    <a:prstClr val="black"/>
                  </a:solidFill>
                  <a:latin typeface="+mn-lt"/>
                  <a:cs typeface="+mn-cs"/>
                </a:rPr>
                <a:t>VO %</a:t>
              </a:r>
              <a:endParaRPr lang="it-IT" sz="800">
                <a:solidFill>
                  <a:prstClr val="black"/>
                </a:solidFill>
                <a:latin typeface="+mn-lt"/>
                <a:cs typeface="+mn-cs"/>
              </a:endParaRPr>
            </a:p>
          </p:txBody>
        </p:sp>
        <p:sp>
          <p:nvSpPr>
            <p:cNvPr id="34844" name="Text Box 55"/>
            <p:cNvSpPr txBox="1">
              <a:spLocks noChangeArrowheads="1"/>
            </p:cNvSpPr>
            <p:nvPr/>
          </p:nvSpPr>
          <p:spPr bwMode="auto">
            <a:xfrm>
              <a:off x="1589" y="7620"/>
              <a:ext cx="6928" cy="405"/>
            </a:xfrm>
            <a:prstGeom prst="rect">
              <a:avLst/>
            </a:prstGeom>
            <a:solidFill>
              <a:srgbClr val="FFFFFF"/>
            </a:solidFill>
            <a:ln w="28575">
              <a:solidFill>
                <a:schemeClr val="accent1"/>
              </a:solidFill>
              <a:miter lim="800000"/>
              <a:headEnd/>
              <a:tailEnd/>
            </a:ln>
          </p:spPr>
          <p:txBody>
            <a:bodyPr/>
            <a:lstStyle/>
            <a:p>
              <a:r>
                <a:rPr lang="it-IT" sz="1200">
                  <a:solidFill>
                    <a:srgbClr val="6B9F25"/>
                  </a:solidFill>
                  <a:latin typeface="Verdana" pitchFamily="34" charset="0"/>
                </a:rPr>
                <a:t>          </a:t>
              </a:r>
              <a:r>
                <a:rPr lang="it-IT" sz="1400" b="1" u="sng">
                  <a:solidFill>
                    <a:srgbClr val="6B9F25"/>
                  </a:solidFill>
                  <a:latin typeface="Verdana" pitchFamily="34" charset="0"/>
                </a:rPr>
                <a:t>Risposta del VO2 all’allenamento in relazione all’intensità del carico</a:t>
              </a:r>
              <a:endParaRPr lang="it-IT">
                <a:solidFill>
                  <a:srgbClr val="6B9F25"/>
                </a:solidFill>
                <a:latin typeface="Verdana" pitchFamily="34" charset="0"/>
              </a:endParaRPr>
            </a:p>
          </p:txBody>
        </p:sp>
      </p:grpSp>
      <p:sp>
        <p:nvSpPr>
          <p:cNvPr id="26627" name="Rectangle 56"/>
          <p:cNvSpPr>
            <a:spLocks noGrp="1" noChangeArrowheads="1"/>
          </p:cNvSpPr>
          <p:nvPr>
            <p:ph type="title"/>
          </p:nvPr>
        </p:nvSpPr>
        <p:spPr>
          <a:xfrm>
            <a:off x="1403350" y="404813"/>
            <a:ext cx="7346950" cy="720725"/>
          </a:xfrm>
        </p:spPr>
        <p:txBody>
          <a:bodyPr/>
          <a:lstStyle/>
          <a:p>
            <a:pPr eaLnBrk="1" fontAlgn="auto" hangingPunct="1">
              <a:spcAft>
                <a:spcPts val="0"/>
              </a:spcAft>
              <a:defRPr/>
            </a:pPr>
            <a:r>
              <a:rPr lang="it-IT" dirty="0" smtClean="0">
                <a:solidFill>
                  <a:schemeClr val="accent1">
                    <a:tint val="88000"/>
                    <a:satMod val="150000"/>
                  </a:schemeClr>
                </a:solidFill>
              </a:rPr>
              <a:t>Incremento del Vo2 </a:t>
            </a:r>
            <a:r>
              <a:rPr lang="it-IT" dirty="0" err="1" smtClean="0">
                <a:solidFill>
                  <a:schemeClr val="accent1">
                    <a:tint val="88000"/>
                    <a:satMod val="150000"/>
                  </a:schemeClr>
                </a:solidFill>
              </a:rPr>
              <a:t>max</a:t>
            </a:r>
            <a:endParaRPr lang="it-IT" dirty="0" smtClean="0">
              <a:solidFill>
                <a:schemeClr val="accent1">
                  <a:tint val="88000"/>
                  <a:satMod val="150000"/>
                </a:schemeClr>
              </a:solidFill>
            </a:endParaRPr>
          </a:p>
        </p:txBody>
      </p:sp>
      <p:sp>
        <p:nvSpPr>
          <p:cNvPr id="34820" name="Segnaposto piè di pagina 27"/>
          <p:cNvSpPr>
            <a:spLocks noGrp="1"/>
          </p:cNvSpPr>
          <p:nvPr>
            <p:ph type="ftr"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it-IT" smtClean="0">
                <a:solidFill>
                  <a:srgbClr val="A7A399"/>
                </a:solidFill>
              </a:rPr>
              <a:t>dottor gennaro buonfiglio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par>
                                <p:cTn id="7" presetID="21" presetClass="entr" presetSubtype="4" fill="hold" grpId="0" nodeType="withEffect">
                                  <p:stCondLst>
                                    <p:cond delay="0"/>
                                  </p:stCondLst>
                                  <p:childTnLst>
                                    <p:set>
                                      <p:cBhvr>
                                        <p:cTn id="8" dur="1" fill="hold">
                                          <p:stCondLst>
                                            <p:cond delay="0"/>
                                          </p:stCondLst>
                                        </p:cTn>
                                        <p:tgtEl>
                                          <p:spTgt spid="26627"/>
                                        </p:tgtEl>
                                        <p:attrNameLst>
                                          <p:attrName>style.visibility</p:attrName>
                                        </p:attrNameLst>
                                      </p:cBhvr>
                                      <p:to>
                                        <p:strVal val="visible"/>
                                      </p:to>
                                    </p:set>
                                    <p:animEffect transition="in" filter="wheel(4)">
                                      <p:cBhvr>
                                        <p:cTn id="9"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4930" name="Immagine 1" descr="I soccorsi in campo (fonte: Raisport)"/>
          <p:cNvPicPr>
            <a:picLocks noChangeAspect="1" noChangeArrowheads="1"/>
          </p:cNvPicPr>
          <p:nvPr/>
        </p:nvPicPr>
        <p:blipFill>
          <a:blip r:embed="rId2" cstate="print"/>
          <a:srcRect/>
          <a:stretch>
            <a:fillRect/>
          </a:stretch>
        </p:blipFill>
        <p:spPr bwMode="auto">
          <a:xfrm>
            <a:off x="251520" y="4653136"/>
            <a:ext cx="3816424" cy="1944216"/>
          </a:xfrm>
          <a:prstGeom prst="rect">
            <a:avLst/>
          </a:prstGeom>
          <a:noFill/>
          <a:ln w="9525">
            <a:noFill/>
            <a:miter lim="800000"/>
            <a:headEnd/>
            <a:tailEnd/>
          </a:ln>
        </p:spPr>
      </p:pic>
      <p:sp>
        <p:nvSpPr>
          <p:cNvPr id="4" name="Rettangolo 3"/>
          <p:cNvSpPr/>
          <p:nvPr/>
        </p:nvSpPr>
        <p:spPr>
          <a:xfrm>
            <a:off x="251520" y="1772816"/>
            <a:ext cx="6048672" cy="1754326"/>
          </a:xfrm>
          <a:prstGeom prst="rect">
            <a:avLst/>
          </a:prstGeom>
        </p:spPr>
        <p:txBody>
          <a:bodyPr wrap="square">
            <a:spAutoFit/>
          </a:bodyPr>
          <a:lstStyle/>
          <a:p>
            <a:r>
              <a:rPr lang="it-IT" dirty="0" smtClean="0"/>
              <a:t>L’esercizio fisico, infatti, può rappresentare il fattore scatenante di eventi acuti cardiovascolari, quali </a:t>
            </a:r>
          </a:p>
          <a:p>
            <a:endParaRPr lang="it-IT" dirty="0" smtClean="0"/>
          </a:p>
          <a:p>
            <a:pPr marL="285750" indent="-285750">
              <a:buFont typeface="Arial" pitchFamily="34" charset="0"/>
              <a:buChar char="•"/>
            </a:pPr>
            <a:r>
              <a:rPr lang="it-IT" dirty="0" smtClean="0"/>
              <a:t>infarto miocardico,</a:t>
            </a:r>
          </a:p>
          <a:p>
            <a:pPr marL="285750" indent="-285750">
              <a:buFont typeface="Arial" pitchFamily="34" charset="0"/>
              <a:buChar char="•"/>
            </a:pPr>
            <a:r>
              <a:rPr lang="it-IT" dirty="0" smtClean="0"/>
              <a:t>angina pectoris </a:t>
            </a:r>
            <a:endParaRPr lang="it-IT" dirty="0"/>
          </a:p>
          <a:p>
            <a:pPr marL="285750" indent="-285750">
              <a:buFont typeface="Arial" pitchFamily="34" charset="0"/>
              <a:buChar char="•"/>
            </a:pPr>
            <a:r>
              <a:rPr lang="it-IT" dirty="0" smtClean="0"/>
              <a:t>morte improvvisa.</a:t>
            </a:r>
            <a:endParaRPr lang="it-IT" dirty="0"/>
          </a:p>
        </p:txBody>
      </p:sp>
      <p:pic>
        <p:nvPicPr>
          <p:cNvPr id="124932" name="Picture 4" descr="Vigor Bovolenta">
            <a:hlinkClick r:id="rId3"/>
          </p:cNvPr>
          <p:cNvPicPr>
            <a:picLocks noChangeAspect="1" noChangeArrowheads="1"/>
          </p:cNvPicPr>
          <p:nvPr/>
        </p:nvPicPr>
        <p:blipFill>
          <a:blip r:embed="rId4" cstate="print"/>
          <a:srcRect/>
          <a:stretch>
            <a:fillRect/>
          </a:stretch>
        </p:blipFill>
        <p:spPr bwMode="auto">
          <a:xfrm>
            <a:off x="5220072" y="4653136"/>
            <a:ext cx="3672408" cy="1872208"/>
          </a:xfrm>
          <a:prstGeom prst="rect">
            <a:avLst/>
          </a:prstGeom>
          <a:noFill/>
        </p:spPr>
      </p:pic>
      <p:pic>
        <p:nvPicPr>
          <p:cNvPr id="124934" name="Picture 6" descr="Fabrice Muamba Of Bolton Wanderers In Action Getty Images">
            <a:hlinkClick r:id="rId5"/>
          </p:cNvPr>
          <p:cNvPicPr>
            <a:picLocks noChangeAspect="1" noChangeArrowheads="1"/>
          </p:cNvPicPr>
          <p:nvPr/>
        </p:nvPicPr>
        <p:blipFill>
          <a:blip r:embed="rId6" cstate="print"/>
          <a:srcRect/>
          <a:stretch>
            <a:fillRect/>
          </a:stretch>
        </p:blipFill>
        <p:spPr bwMode="auto">
          <a:xfrm>
            <a:off x="251520" y="31650"/>
            <a:ext cx="2088232" cy="1381126"/>
          </a:xfrm>
          <a:prstGeom prst="rect">
            <a:avLst/>
          </a:prstGeom>
          <a:noFill/>
        </p:spPr>
      </p:pic>
      <p:pic>
        <p:nvPicPr>
          <p:cNvPr id="124938" name="Picture 10" descr="Marc-Vivien Foe (28-years-old): 1 May 1975 – 26 June 2003"/>
          <p:cNvPicPr>
            <a:picLocks noChangeAspect="1" noChangeArrowheads="1"/>
          </p:cNvPicPr>
          <p:nvPr/>
        </p:nvPicPr>
        <p:blipFill>
          <a:blip r:embed="rId7" cstate="print"/>
          <a:srcRect/>
          <a:stretch>
            <a:fillRect/>
          </a:stretch>
        </p:blipFill>
        <p:spPr bwMode="auto">
          <a:xfrm>
            <a:off x="2627784" y="31650"/>
            <a:ext cx="2016224" cy="1365301"/>
          </a:xfrm>
          <a:prstGeom prst="rect">
            <a:avLst/>
          </a:prstGeom>
          <a:noFill/>
        </p:spPr>
      </p:pic>
      <p:pic>
        <p:nvPicPr>
          <p:cNvPr id="124940" name="Picture 12" descr="http://miklos.feher.gonetoosoon.org/file/crop__110x145/967b282e597e2b56c30567d3e1a8b506/435087_1325789953.jpg"/>
          <p:cNvPicPr>
            <a:picLocks noChangeAspect="1" noChangeArrowheads="1"/>
          </p:cNvPicPr>
          <p:nvPr/>
        </p:nvPicPr>
        <p:blipFill>
          <a:blip r:embed="rId8" cstate="print"/>
          <a:srcRect/>
          <a:stretch>
            <a:fillRect/>
          </a:stretch>
        </p:blipFill>
        <p:spPr bwMode="auto">
          <a:xfrm>
            <a:off x="5040052" y="31650"/>
            <a:ext cx="1800200" cy="1381126"/>
          </a:xfrm>
          <a:prstGeom prst="rect">
            <a:avLst/>
          </a:prstGeom>
          <a:noFill/>
        </p:spPr>
      </p:pic>
      <p:pic>
        <p:nvPicPr>
          <p:cNvPr id="124942" name="Picture 14" descr="Phil O'Donnell"/>
          <p:cNvPicPr>
            <a:picLocks noChangeAspect="1" noChangeArrowheads="1"/>
          </p:cNvPicPr>
          <p:nvPr/>
        </p:nvPicPr>
        <p:blipFill>
          <a:blip r:embed="rId9" cstate="print"/>
          <a:srcRect/>
          <a:stretch>
            <a:fillRect/>
          </a:stretch>
        </p:blipFill>
        <p:spPr bwMode="auto">
          <a:xfrm>
            <a:off x="7092280" y="0"/>
            <a:ext cx="1800200" cy="1412776"/>
          </a:xfrm>
          <a:prstGeom prst="rect">
            <a:avLst/>
          </a:prstGeom>
          <a:noFill/>
        </p:spPr>
      </p:pic>
      <p:pic>
        <p:nvPicPr>
          <p:cNvPr id="10" name="Immagine 9" descr="fidippide.jpg"/>
          <p:cNvPicPr>
            <a:picLocks noChangeAspect="1"/>
          </p:cNvPicPr>
          <p:nvPr/>
        </p:nvPicPr>
        <p:blipFill>
          <a:blip r:embed="rId10" cstate="print"/>
          <a:stretch>
            <a:fillRect/>
          </a:stretch>
        </p:blipFill>
        <p:spPr>
          <a:xfrm>
            <a:off x="5940152" y="2132856"/>
            <a:ext cx="2952328" cy="16561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777240" y="5301208"/>
            <a:ext cx="7543800" cy="1152128"/>
          </a:xfrm>
        </p:spPr>
        <p:txBody>
          <a:bodyPr/>
          <a:lstStyle/>
          <a:p>
            <a:r>
              <a:rPr lang="it-IT" dirty="0" smtClean="0"/>
              <a:t>Decalogo salvavita</a:t>
            </a:r>
            <a:endParaRPr lang="it-IT" dirty="0"/>
          </a:p>
        </p:txBody>
      </p:sp>
      <p:sp>
        <p:nvSpPr>
          <p:cNvPr id="3" name="Segnaposto contenuto 2"/>
          <p:cNvSpPr>
            <a:spLocks noGrp="1"/>
          </p:cNvSpPr>
          <p:nvPr>
            <p:ph sz="quarter" idx="13"/>
          </p:nvPr>
        </p:nvSpPr>
        <p:spPr>
          <a:xfrm>
            <a:off x="457200" y="620689"/>
            <a:ext cx="4402832" cy="4392488"/>
          </a:xfrm>
          <a:ln>
            <a:solidFill>
              <a:schemeClr val="tx1"/>
            </a:solidFill>
          </a:ln>
        </p:spPr>
        <p:txBody>
          <a:bodyPr/>
          <a:lstStyle/>
          <a:p>
            <a:pPr>
              <a:buFont typeface="Wingdings" pitchFamily="2" charset="2"/>
              <a:buChar char="ü"/>
            </a:pPr>
            <a:r>
              <a:rPr lang="it-IT" sz="2400" dirty="0" smtClean="0"/>
              <a:t>Anche se raramente, la morte improvvisa può verificarsi durante attività sportiva. </a:t>
            </a:r>
          </a:p>
          <a:p>
            <a:pPr>
              <a:buFont typeface="Wingdings" pitchFamily="2" charset="2"/>
              <a:buChar char="ü"/>
            </a:pPr>
            <a:r>
              <a:rPr lang="it-IT" sz="2400" b="1" dirty="0" smtClean="0">
                <a:solidFill>
                  <a:srgbClr val="FF0000"/>
                </a:solidFill>
              </a:rPr>
              <a:t>Essa è tre volte più frequente nei giovani atleti rispetto ai sedentari.</a:t>
            </a:r>
            <a:endParaRPr lang="it-IT" sz="2400" b="1" dirty="0">
              <a:solidFill>
                <a:srgbClr val="FF0000"/>
              </a:solidFill>
            </a:endParaRPr>
          </a:p>
        </p:txBody>
      </p:sp>
      <p:pic>
        <p:nvPicPr>
          <p:cNvPr id="5" name="Segnaposto contenuto 4" descr="bovo_05_672-458_resize.jpg"/>
          <p:cNvPicPr>
            <a:picLocks noGrp="1" noChangeAspect="1"/>
          </p:cNvPicPr>
          <p:nvPr>
            <p:ph sz="quarter" idx="14"/>
          </p:nvPr>
        </p:nvPicPr>
        <p:blipFill>
          <a:blip r:embed="rId2" cstate="print"/>
          <a:stretch>
            <a:fillRect/>
          </a:stretch>
        </p:blipFill>
        <p:spPr>
          <a:xfrm>
            <a:off x="5580112" y="620688"/>
            <a:ext cx="3152362" cy="4525963"/>
          </a:xfrm>
          <a:ln w="38100">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7240" y="5085184"/>
            <a:ext cx="7543800" cy="1008112"/>
          </a:xfrm>
        </p:spPr>
        <p:txBody>
          <a:bodyPr/>
          <a:lstStyle/>
          <a:p>
            <a:r>
              <a:rPr lang="it-IT" dirty="0" smtClean="0"/>
              <a:t>Decalogo salvavita</a:t>
            </a:r>
            <a:endParaRPr lang="it-IT" dirty="0"/>
          </a:p>
        </p:txBody>
      </p:sp>
      <p:sp>
        <p:nvSpPr>
          <p:cNvPr id="3" name="Segnaposto contenuto 2"/>
          <p:cNvSpPr>
            <a:spLocks noGrp="1"/>
          </p:cNvSpPr>
          <p:nvPr>
            <p:ph sz="quarter" idx="13"/>
          </p:nvPr>
        </p:nvSpPr>
        <p:spPr/>
        <p:txBody>
          <a:bodyPr>
            <a:normAutofit fontScale="92500" lnSpcReduction="10000"/>
          </a:bodyPr>
          <a:lstStyle/>
          <a:p>
            <a:pPr>
              <a:buFont typeface="Wingdings" pitchFamily="2" charset="2"/>
              <a:buChar char="ü"/>
            </a:pPr>
            <a:r>
              <a:rPr lang="it-IT" sz="2000" dirty="0" smtClean="0"/>
              <a:t>Il rischio di morte improvvisa non è legato allo sforzo per sé (la fatica e la mancanza di respiro sono fattori autolimitanti) ma è dovuto a malattie cardiovascolari occulte che si manifestano con sintomi (sincope, palpitazioni, dolori di petto, vertigini) da non sottovalutare.</a:t>
            </a:r>
            <a:endParaRPr lang="it-IT" sz="2000" dirty="0"/>
          </a:p>
        </p:txBody>
      </p:sp>
      <p:pic>
        <p:nvPicPr>
          <p:cNvPr id="5" name="Segnaposto contenuto 4" descr="antonio-puerta-soccorsi.jpg"/>
          <p:cNvPicPr>
            <a:picLocks noGrp="1" noChangeAspect="1"/>
          </p:cNvPicPr>
          <p:nvPr>
            <p:ph sz="quarter" idx="14"/>
          </p:nvPr>
        </p:nvPicPr>
        <p:blipFill>
          <a:blip r:embed="rId2" cstate="print"/>
          <a:stretch>
            <a:fillRect/>
          </a:stretch>
        </p:blipFill>
        <p:spPr>
          <a:xfrm>
            <a:off x="5004048" y="692696"/>
            <a:ext cx="3762375" cy="3366145"/>
          </a:xfr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7240" y="5301208"/>
            <a:ext cx="7543800" cy="1152128"/>
          </a:xfrm>
        </p:spPr>
        <p:txBody>
          <a:bodyPr/>
          <a:lstStyle/>
          <a:p>
            <a:r>
              <a:rPr lang="it-IT" dirty="0" smtClean="0"/>
              <a:t>Decalogo salvavita</a:t>
            </a:r>
            <a:endParaRPr lang="it-IT" dirty="0"/>
          </a:p>
        </p:txBody>
      </p:sp>
      <p:sp>
        <p:nvSpPr>
          <p:cNvPr id="3" name="Segnaposto contenuto 2"/>
          <p:cNvSpPr>
            <a:spLocks noGrp="1"/>
          </p:cNvSpPr>
          <p:nvPr>
            <p:ph sz="quarter" idx="13"/>
          </p:nvPr>
        </p:nvSpPr>
        <p:spPr>
          <a:xfrm>
            <a:off x="457200" y="1124745"/>
            <a:ext cx="3682752" cy="4104456"/>
          </a:xfrm>
        </p:spPr>
        <p:txBody>
          <a:bodyPr/>
          <a:lstStyle/>
          <a:p>
            <a:pPr>
              <a:buFont typeface="Wingdings" pitchFamily="2" charset="2"/>
              <a:buChar char="ü"/>
            </a:pPr>
            <a:r>
              <a:rPr lang="it-IT" sz="2000" dirty="0" smtClean="0"/>
              <a:t>Il cuore con malattie occulte è capace di prestazioni meccaniche anche eccezionali, ma può essere vulnerabile a cortocircuiti  elettrici (fibrillazione ventricolare) o, più raramente, a rottura meccanica con rischio di arresto cardiaco.</a:t>
            </a:r>
            <a:endParaRPr lang="it-IT" sz="2000" dirty="0"/>
          </a:p>
        </p:txBody>
      </p:sp>
      <p:pic>
        <p:nvPicPr>
          <p:cNvPr id="7" name="Segnaposto contenuto 6" descr="k1813367.jpg"/>
          <p:cNvPicPr>
            <a:picLocks noGrp="1" noChangeAspect="1"/>
          </p:cNvPicPr>
          <p:nvPr>
            <p:ph sz="quarter" idx="14"/>
          </p:nvPr>
        </p:nvPicPr>
        <p:blipFill>
          <a:blip r:embed="rId2" cstate="print"/>
          <a:stretch>
            <a:fillRect/>
          </a:stretch>
        </p:blipFill>
        <p:spPr>
          <a:xfrm>
            <a:off x="4355976" y="1196752"/>
            <a:ext cx="4248472" cy="3816424"/>
          </a:xfrm>
          <a:ln w="57150">
            <a:solidFill>
              <a:schemeClr val="bg2"/>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238" y="5301208"/>
            <a:ext cx="8183562" cy="1008111"/>
          </a:xfrm>
        </p:spPr>
        <p:txBody>
          <a:bodyPr/>
          <a:lstStyle/>
          <a:p>
            <a:r>
              <a:rPr lang="it-IT" dirty="0" smtClean="0"/>
              <a:t>Decalogo salvavita</a:t>
            </a:r>
            <a:endParaRPr lang="it-IT" dirty="0"/>
          </a:p>
        </p:txBody>
      </p:sp>
      <p:sp>
        <p:nvSpPr>
          <p:cNvPr id="3" name="Segnaposto contenuto 2"/>
          <p:cNvSpPr>
            <a:spLocks noGrp="1"/>
          </p:cNvSpPr>
          <p:nvPr>
            <p:ph sz="quarter" idx="13"/>
          </p:nvPr>
        </p:nvSpPr>
        <p:spPr>
          <a:xfrm>
            <a:off x="457200" y="548681"/>
            <a:ext cx="3682752" cy="4464496"/>
          </a:xfrm>
        </p:spPr>
        <p:txBody>
          <a:bodyPr/>
          <a:lstStyle/>
          <a:p>
            <a:pPr>
              <a:buFont typeface="Wingdings" pitchFamily="2" charset="2"/>
              <a:buChar char="ü"/>
            </a:pPr>
            <a:r>
              <a:rPr lang="it-IT" sz="2000" dirty="0" smtClean="0"/>
              <a:t>La maggior parte delle patologie cardiache sono manifeste all’elettrocardiogramma (</a:t>
            </a:r>
            <a:r>
              <a:rPr lang="it-IT" sz="2000" dirty="0" err="1" smtClean="0"/>
              <a:t>ecg</a:t>
            </a:r>
            <a:r>
              <a:rPr lang="it-IT" sz="2000" dirty="0" smtClean="0"/>
              <a:t>) (cardiomiopatie, blocco atrioventricolare, </a:t>
            </a:r>
            <a:r>
              <a:rPr lang="it-IT" sz="2000" dirty="0" err="1" smtClean="0"/>
              <a:t>preeccitazione</a:t>
            </a:r>
            <a:r>
              <a:rPr lang="it-IT" sz="2000" dirty="0" smtClean="0"/>
              <a:t> ventricolare, malattie dei canali ionici, ecc.). L’</a:t>
            </a:r>
            <a:r>
              <a:rPr lang="it-IT" sz="2000" dirty="0" err="1" smtClean="0"/>
              <a:t>ecg</a:t>
            </a:r>
            <a:r>
              <a:rPr lang="it-IT" sz="2000" dirty="0" smtClean="0"/>
              <a:t> può essere il solo modo per identificare i soggetti a rischio e può risultare pertanto salvavita.</a:t>
            </a:r>
            <a:endParaRPr lang="it-IT" sz="2000" dirty="0"/>
          </a:p>
        </p:txBody>
      </p:sp>
      <p:pic>
        <p:nvPicPr>
          <p:cNvPr id="13" name="Segnaposto contenuto 12" descr="bxp135677.jpg"/>
          <p:cNvPicPr>
            <a:picLocks noGrp="1" noChangeAspect="1"/>
          </p:cNvPicPr>
          <p:nvPr>
            <p:ph sz="quarter" idx="14"/>
          </p:nvPr>
        </p:nvPicPr>
        <p:blipFill>
          <a:blip r:embed="rId2" cstate="print"/>
          <a:stretch>
            <a:fillRect/>
          </a:stretch>
        </p:blipFill>
        <p:spPr>
          <a:xfrm>
            <a:off x="4716016" y="908720"/>
            <a:ext cx="3816424" cy="3024336"/>
          </a:xfrm>
          <a:ln w="38100">
            <a:solidFill>
              <a:schemeClr val="tx1"/>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2_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Elementare">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644</Words>
  <Application>Microsoft Office PowerPoint</Application>
  <PresentationFormat>Presentazione su schermo (4:3)</PresentationFormat>
  <Paragraphs>57</Paragraphs>
  <Slides>17</Slides>
  <Notes>2</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17</vt:i4>
      </vt:variant>
    </vt:vector>
  </HeadingPairs>
  <TitlesOfParts>
    <vt:vector size="20" baseType="lpstr">
      <vt:lpstr>12_Astro</vt:lpstr>
      <vt:lpstr>Elementare</vt:lpstr>
      <vt:lpstr>Fotografia Photo Editor</vt:lpstr>
      <vt:lpstr>IL DECALOGO DELLO SPORTIVO</vt:lpstr>
      <vt:lpstr>Decalogo salvavita</vt:lpstr>
      <vt:lpstr>Presentazione standard di PowerPoint</vt:lpstr>
      <vt:lpstr>Incremento del Vo2 max</vt:lpstr>
      <vt:lpstr>Presentazione standard di PowerPoint</vt:lpstr>
      <vt:lpstr>Decalogo salvavita</vt:lpstr>
      <vt:lpstr>Decalogo salvavita</vt:lpstr>
      <vt:lpstr>Decalogo salvavita</vt:lpstr>
      <vt:lpstr>Decalogo salvavita</vt:lpstr>
      <vt:lpstr>Decalogo salvavita</vt:lpstr>
      <vt:lpstr>Decalogo salvavita</vt:lpstr>
      <vt:lpstr>                        Decalogo salvavita</vt:lpstr>
      <vt:lpstr>Decalogo salvavita</vt:lpstr>
      <vt:lpstr>Decalogo salvavita</vt:lpstr>
      <vt:lpstr>Presentazione standard di PowerPoint</vt:lpstr>
      <vt:lpstr>MESSAGGI</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L’attività fisica per la promozione della salute</dc:title>
  <dc:creator>bg</dc:creator>
  <cp:lastModifiedBy>Gennaro Buonfiglio</cp:lastModifiedBy>
  <cp:revision>99</cp:revision>
  <dcterms:created xsi:type="dcterms:W3CDTF">2012-05-12T18:05:50Z</dcterms:created>
  <dcterms:modified xsi:type="dcterms:W3CDTF">2021-05-30T09:49:18Z</dcterms:modified>
</cp:coreProperties>
</file>